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257" r:id="rId3"/>
    <p:sldId id="347" r:id="rId4"/>
    <p:sldId id="346" r:id="rId5"/>
    <p:sldId id="430" r:id="rId6"/>
    <p:sldId id="405" r:id="rId7"/>
    <p:sldId id="436" r:id="rId8"/>
    <p:sldId id="438" r:id="rId9"/>
    <p:sldId id="440" r:id="rId10"/>
    <p:sldId id="435" r:id="rId11"/>
    <p:sldId id="270" r:id="rId12"/>
    <p:sldId id="408" r:id="rId13"/>
    <p:sldId id="369" r:id="rId14"/>
    <p:sldId id="370" r:id="rId15"/>
    <p:sldId id="382" r:id="rId16"/>
    <p:sldId id="381" r:id="rId17"/>
    <p:sldId id="383" r:id="rId18"/>
    <p:sldId id="384" r:id="rId19"/>
    <p:sldId id="388" r:id="rId20"/>
    <p:sldId id="390" r:id="rId21"/>
    <p:sldId id="441" r:id="rId22"/>
    <p:sldId id="444" r:id="rId23"/>
    <p:sldId id="447" r:id="rId24"/>
    <p:sldId id="446" r:id="rId25"/>
    <p:sldId id="442" r:id="rId26"/>
    <p:sldId id="448" r:id="rId27"/>
    <p:sldId id="431" r:id="rId28"/>
    <p:sldId id="391" r:id="rId29"/>
    <p:sldId id="416" r:id="rId30"/>
    <p:sldId id="417" r:id="rId31"/>
    <p:sldId id="418" r:id="rId32"/>
    <p:sldId id="419" r:id="rId33"/>
    <p:sldId id="420" r:id="rId34"/>
    <p:sldId id="421" r:id="rId35"/>
    <p:sldId id="428" r:id="rId36"/>
    <p:sldId id="453" r:id="rId37"/>
    <p:sldId id="454" r:id="rId38"/>
    <p:sldId id="455" r:id="rId39"/>
    <p:sldId id="456" r:id="rId40"/>
    <p:sldId id="457" r:id="rId41"/>
    <p:sldId id="458" r:id="rId42"/>
    <p:sldId id="450" r:id="rId43"/>
    <p:sldId id="451" r:id="rId44"/>
    <p:sldId id="452" r:id="rId45"/>
    <p:sldId id="407" r:id="rId46"/>
    <p:sldId id="292" r:id="rId47"/>
  </p:sldIdLst>
  <p:sldSz cx="9144000" cy="6858000" type="screen4x3"/>
  <p:notesSz cx="6858000" cy="9144000"/>
  <p:defaultTextStyle>
    <a:defPPr>
      <a:defRPr lang="en-US"/>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r" defTabSz="914400" rtl="1" eaLnBrk="1" latinLnBrk="0" hangingPunct="1">
      <a:defRPr kern="1200">
        <a:solidFill>
          <a:schemeClr val="tx1"/>
        </a:solidFill>
        <a:latin typeface="Arial" charset="0"/>
        <a:ea typeface="+mn-ea"/>
        <a:cs typeface="Arial" charset="0"/>
      </a:defRPr>
    </a:lvl6pPr>
    <a:lvl7pPr marL="2743200" algn="r" defTabSz="914400" rtl="1" eaLnBrk="1" latinLnBrk="0" hangingPunct="1">
      <a:defRPr kern="1200">
        <a:solidFill>
          <a:schemeClr val="tx1"/>
        </a:solidFill>
        <a:latin typeface="Arial" charset="0"/>
        <a:ea typeface="+mn-ea"/>
        <a:cs typeface="Arial" charset="0"/>
      </a:defRPr>
    </a:lvl7pPr>
    <a:lvl8pPr marL="3200400" algn="r" defTabSz="914400" rtl="1" eaLnBrk="1" latinLnBrk="0" hangingPunct="1">
      <a:defRPr kern="1200">
        <a:solidFill>
          <a:schemeClr val="tx1"/>
        </a:solidFill>
        <a:latin typeface="Arial" charset="0"/>
        <a:ea typeface="+mn-ea"/>
        <a:cs typeface="Arial" charset="0"/>
      </a:defRPr>
    </a:lvl8pPr>
    <a:lvl9pPr marL="3657600" algn="r" defTabSz="914400" rtl="1"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showPr>
  <p:clrMru>
    <a:srgbClr val="009900"/>
    <a:srgbClr val="969696"/>
    <a:srgbClr val="B2B2B2"/>
    <a:srgbClr val="FF9900"/>
    <a:srgbClr val="00FF00"/>
    <a:srgbClr val="FF33CC"/>
    <a:srgbClr val="0000CC"/>
    <a:srgbClr val="77777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83" autoAdjust="0"/>
    <p:restoredTop sz="83106" autoAdjust="0"/>
  </p:normalViewPr>
  <p:slideViewPr>
    <p:cSldViewPr>
      <p:cViewPr>
        <p:scale>
          <a:sx n="95" d="100"/>
          <a:sy n="95" d="100"/>
        </p:scale>
        <p:origin x="-912" y="-254"/>
      </p:cViewPr>
      <p:guideLst>
        <p:guide orient="horz" pos="2160"/>
        <p:guide pos="2880"/>
      </p:guideLst>
    </p:cSldViewPr>
  </p:slideViewPr>
  <p:outlineViewPr>
    <p:cViewPr>
      <p:scale>
        <a:sx n="33" d="100"/>
        <a:sy n="33" d="100"/>
      </p:scale>
      <p:origin x="0" y="8394"/>
    </p:cViewPr>
  </p:outlineViewPr>
  <p:notesTextViewPr>
    <p:cViewPr>
      <p:scale>
        <a:sx n="1" d="1"/>
        <a:sy n="1" d="1"/>
      </p:scale>
      <p:origin x="0" y="0"/>
    </p:cViewPr>
  </p:notesTextViewPr>
  <p:sorterViewPr>
    <p:cViewPr>
      <p:scale>
        <a:sx n="61" d="100"/>
        <a:sy n="61" d="100"/>
      </p:scale>
      <p:origin x="0" y="0"/>
    </p:cViewPr>
  </p:sorterViewPr>
  <p:notesViewPr>
    <p:cSldViewPr>
      <p:cViewPr varScale="1">
        <p:scale>
          <a:sx n="74" d="100"/>
          <a:sy n="74" d="100"/>
        </p:scale>
        <p:origin x="-2766"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0DFB3BE-D7F9-42A7-89FC-90A0249B0D1A}" type="datetimeFigureOut">
              <a:rPr lang="en-US"/>
              <a:pPr>
                <a:defRPr/>
              </a:pPr>
              <a:t>11/20/2011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145AC33-AC87-4A48-890D-B5F15637EBE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a:latin typeface="Calibri" pitchFamily="34" charset="0"/>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200">
                <a:latin typeface="Calibri" pitchFamily="34" charset="0"/>
              </a:defRPr>
            </a:lvl1pPr>
          </a:lstStyle>
          <a:p>
            <a:pPr>
              <a:defRPr/>
            </a:pPr>
            <a:fld id="{49324D5D-F952-4B09-9BBB-01A27A5A6B13}" type="datetimeFigureOut">
              <a:rPr lang="en-US"/>
              <a:pPr>
                <a:defRPr/>
              </a:pPr>
              <a:t>11/20/2011</a:t>
            </a:fld>
            <a:endParaRPr lang="en-US"/>
          </a:p>
        </p:txBody>
      </p:sp>
      <p:sp>
        <p:nvSpPr>
          <p:cNvPr id="180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Calibri" pitchFamily="34" charset="0"/>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a:latin typeface="Calibri" pitchFamily="34" charset="0"/>
              </a:defRPr>
            </a:lvl1pPr>
          </a:lstStyle>
          <a:p>
            <a:pPr>
              <a:defRPr/>
            </a:pPr>
            <a:fld id="{EEB85DC6-F74D-4F22-9B92-C1B4BC61232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r" rtl="1"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r" rtl="1"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r" rtl="1"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r" rtl="1"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a:ln/>
        </p:spPr>
      </p:sp>
      <p:sp>
        <p:nvSpPr>
          <p:cNvPr id="186370" name="Notes Placeholder 2"/>
          <p:cNvSpPr>
            <a:spLocks noGrp="1"/>
          </p:cNvSpPr>
          <p:nvPr>
            <p:ph type="body" idx="1"/>
          </p:nvPr>
        </p:nvSpPr>
        <p:spPr>
          <a:noFill/>
          <a:ln/>
        </p:spPr>
        <p:txBody>
          <a:bodyPr/>
          <a:lstStyle/>
          <a:p>
            <a:pPr eaLnBrk="1" hangingPunct="1"/>
            <a:r>
              <a:rPr lang="en-US" smtClean="0"/>
              <a:t>The topic of the talk is Coherency Sensitive Hashing</a:t>
            </a:r>
          </a:p>
          <a:p>
            <a:pPr eaLnBrk="1" hangingPunct="1"/>
            <a:r>
              <a:rPr lang="en-US" smtClean="0"/>
              <a:t>This is a joint work with Shai Avidan from the Tel-Aviv University</a:t>
            </a:r>
          </a:p>
        </p:txBody>
      </p:sp>
      <p:sp>
        <p:nvSpPr>
          <p:cNvPr id="186371" name="Slide Number Placeholder 3"/>
          <p:cNvSpPr>
            <a:spLocks noGrp="1"/>
          </p:cNvSpPr>
          <p:nvPr>
            <p:ph type="sldNum" sz="quarter" idx="5"/>
          </p:nvPr>
        </p:nvSpPr>
        <p:spPr>
          <a:noFill/>
        </p:spPr>
        <p:txBody>
          <a:bodyPr/>
          <a:lstStyle/>
          <a:p>
            <a:fld id="{178C227C-5E0D-4320-A1EA-02347ABF0D03}"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pPr algn="l" rtl="0" eaLnBrk="1" hangingPunct="1"/>
            <a:r>
              <a:rPr lang="en-US" smtClean="0"/>
              <a:t>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 The key to this speedup</a:t>
            </a:r>
          </a:p>
          <a:p>
            <a:pPr algn="l" rtl="0" eaLnBrk="1" hangingPunct="1"/>
            <a:r>
              <a:rPr lang="en-US" smtClean="0"/>
              <a:t>is that PatchMatch relies on the fact that images are generally</a:t>
            </a:r>
          </a:p>
          <a:p>
            <a:pPr algn="l" rtl="0" eaLnBrk="1" hangingPunct="1"/>
            <a:r>
              <a:rPr lang="en-US" smtClean="0"/>
              <a:t>coherent. That is, if we find a pair of similar patches,</a:t>
            </a:r>
          </a:p>
          <a:p>
            <a:pPr algn="l" rtl="0" eaLnBrk="1" hangingPunct="1"/>
            <a:r>
              <a:rPr lang="en-US" smtClean="0"/>
              <a:t>in two images, then their neighbors in the image plane are</a:t>
            </a:r>
          </a:p>
          <a:p>
            <a:pPr algn="l" rtl="0" eaLnBrk="1" hangingPunct="1"/>
            <a:r>
              <a:rPr lang="en-US" smtClean="0"/>
              <a:t>also likely to be similar. PatchMatch uses a random search</a:t>
            </a:r>
          </a:p>
          <a:p>
            <a:pPr algn="l" rtl="0" eaLnBrk="1" hangingPunct="1"/>
            <a:r>
              <a:rPr lang="en-US" smtClean="0"/>
              <a:t>to seed the patch matches and iterates for a small number</a:t>
            </a:r>
          </a:p>
          <a:p>
            <a:pPr algn="l" rtl="0" eaLnBrk="1" hangingPunct="1"/>
            <a:r>
              <a:rPr lang="en-US" smtClean="0"/>
              <a:t>of times to propagate good matches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pPr algn="l" rtl="0" eaLnBrk="1" hangingPunct="1"/>
            <a:r>
              <a:rPr lang="en-US" smtClean="0"/>
              <a:t>Coherency Sensitive Hashing (CSH) comes to combine search in both appearance and image space.</a:t>
            </a:r>
          </a:p>
          <a:p>
            <a:pPr algn="l" rtl="0" eaLnBrk="1" hangingPunct="1"/>
            <a:r>
              <a:rPr lang="en-US" smtClean="0"/>
              <a:t>We use an LSH based index which enables us to find good matches and then propagate these matches across other patches that are either neighbors (this is image space) or that share common hash values (this is appearance space)</a:t>
            </a:r>
          </a:p>
          <a:p>
            <a:pPr algn="l" rtl="0" eaLnBrk="1" hangingPunct="1"/>
            <a:endParaRPr lang="en-US" smtClean="0"/>
          </a:p>
          <a:p>
            <a:pPr algn="l" rtl="0" eaLnBrk="1" hangingPunct="1"/>
            <a:r>
              <a:rPr lang="en-US" smtClean="0"/>
              <a:t>Coherency Sensitive Hashing (CSH) replaces the ran-</a:t>
            </a:r>
          </a:p>
          <a:p>
            <a:pPr algn="l" rtl="0" eaLnBrk="1" hangingPunct="1"/>
            <a:r>
              <a:rPr lang="en-US" smtClean="0"/>
              <a:t>dom search step of PatchMatch with a hashing scheme, sim-</a:t>
            </a:r>
          </a:p>
          <a:p>
            <a:pPr algn="l" rtl="0" eaLnBrk="1" hangingPunct="1"/>
            <a:r>
              <a:rPr lang="en-US" smtClean="0"/>
              <a:t>ilar to the one used in LSH. As a result, the process of seed-</a:t>
            </a:r>
          </a:p>
          <a:p>
            <a:pPr algn="l" rtl="0" eaLnBrk="1" hangingPunct="1"/>
            <a:r>
              <a:rPr lang="en-US" smtClean="0"/>
              <a:t>ing good matches is much more targeted and information</a:t>
            </a:r>
          </a:p>
          <a:p>
            <a:pPr algn="l" rtl="0" eaLnBrk="1" hangingPunct="1"/>
            <a:r>
              <a:rPr lang="en-US" smtClean="0"/>
              <a:t>is propagated much more efﬁciently. Speciﬁcally, informa-</a:t>
            </a:r>
          </a:p>
          <a:p>
            <a:pPr algn="l" rtl="0" eaLnBrk="1" hangingPunct="1"/>
            <a:r>
              <a:rPr lang="en-US" smtClean="0"/>
              <a:t>tion is propagated to nearby patches in the image plane, as is</a:t>
            </a:r>
          </a:p>
          <a:p>
            <a:pPr algn="l" rtl="0" eaLnBrk="1" hangingPunct="1"/>
            <a:r>
              <a:rPr lang="en-US" smtClean="0"/>
              <a:t>done in PatchMatch, and to similar patches that were hashed</a:t>
            </a:r>
          </a:p>
          <a:p>
            <a:pPr algn="l" rtl="0" eaLnBrk="1" hangingPunct="1"/>
            <a:r>
              <a:rPr lang="en-US" smtClean="0"/>
              <a:t>to the same value. In other words, we propagate information</a:t>
            </a:r>
          </a:p>
          <a:p>
            <a:pPr algn="l" rtl="0" eaLnBrk="1" hangingPunct="1"/>
            <a:r>
              <a:rPr lang="en-US" smtClean="0"/>
              <a:t>to patches that are close in the image plane or are similar in</a:t>
            </a:r>
          </a:p>
          <a:p>
            <a:pPr algn="l" rtl="0" eaLnBrk="1" hangingPunct="1"/>
            <a:r>
              <a:rPr lang="en-US" smtClean="0"/>
              <a:t>appearance. The end result is that our algorithm runs faster</a:t>
            </a:r>
          </a:p>
          <a:p>
            <a:pPr algn="l" rtl="0" eaLnBrk="1" hangingPunct="1"/>
            <a:r>
              <a:rPr lang="en-US" smtClean="0"/>
              <a:t>and gives more accurate results, in terms of RMS of the re-</a:t>
            </a:r>
          </a:p>
          <a:p>
            <a:pPr algn="l" rtl="0" eaLnBrk="1" hangingPunct="1"/>
            <a:r>
              <a:rPr lang="en-US" smtClean="0"/>
              <a:t>trieved patches, compared to PatchMatch. This increased</a:t>
            </a:r>
          </a:p>
          <a:p>
            <a:pPr algn="l" rtl="0" eaLnBrk="1" hangingPunct="1"/>
            <a:r>
              <a:rPr lang="en-US" smtClean="0"/>
              <a:t>speed and accuracy comes at a modest increase in memory</a:t>
            </a:r>
          </a:p>
          <a:p>
            <a:pPr algn="l" rtl="0" eaLnBrk="1" hangingPunct="1"/>
            <a:r>
              <a:rPr lang="en-US" smtClean="0"/>
              <a:t>footprint since we need to store the hashing tables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pPr algn="l" rtl="0" eaLnBrk="1" hangingPunct="1">
              <a:lnSpc>
                <a:spcPct val="80000"/>
              </a:lnSpc>
            </a:pPr>
            <a:r>
              <a:rPr lang="en-US" sz="800" smtClean="0"/>
              <a:t>Coherency Sensitive Hashing (or CSH), starts from the LSH framework.</a:t>
            </a:r>
          </a:p>
          <a:p>
            <a:pPr algn="l" rtl="0" eaLnBrk="1" hangingPunct="1">
              <a:lnSpc>
                <a:spcPct val="80000"/>
              </a:lnSpc>
            </a:pPr>
            <a:r>
              <a:rPr lang="en-US" sz="800" smtClean="0"/>
              <a:t>Here, looking at high dimensional points in space, each point v is projected onto a random line.</a:t>
            </a:r>
          </a:p>
          <a:p>
            <a:pPr algn="l" rtl="0" eaLnBrk="1" hangingPunct="1">
              <a:lnSpc>
                <a:spcPct val="80000"/>
              </a:lnSpc>
            </a:pPr>
            <a:r>
              <a:rPr lang="en-US" sz="800" smtClean="0"/>
              <a:t>The projection is described by the following formula. ‘a’ is the random line, ‘r’ is the width of the bins that the line is divided into and ‘b’ is a random shift of the bins along the line. Each point v is assigned the number of the bin that it is projected into.</a:t>
            </a:r>
          </a:p>
          <a:p>
            <a:pPr algn="l" rtl="0" eaLnBrk="1" hangingPunct="1">
              <a:lnSpc>
                <a:spcPct val="80000"/>
              </a:lnSpc>
            </a:pPr>
            <a:r>
              <a:rPr lang="en-US" sz="800" smtClean="0"/>
              <a:t>This process is repeated, projecting the point on several random lines and the final code ‘g’ is the concatenation of the bin numbers that a point is assigned under each projection. Once we have these codes, each point can be hashed into a hash table and it can be shown that close points in space will be hashed together with high probability.</a:t>
            </a:r>
          </a:p>
          <a:p>
            <a:pPr algn="l" rtl="0" eaLnBrk="1" hangingPunct="1">
              <a:lnSpc>
                <a:spcPct val="80000"/>
              </a:lnSpc>
            </a:pPr>
            <a:r>
              <a:rPr lang="en-US" sz="800" smtClean="0"/>
              <a:t>In our case, these points are the image’s patches and the main modification we make is in replacing the random lines ‘a_i’ by the leading vectors of the 2-dimensional Walsh-Hadamard basis. These projections can be computed rapidly at only 2 operations per pixel and produce a very effective dimension reduction of the space of patches.</a:t>
            </a:r>
          </a:p>
          <a:p>
            <a:pPr algn="l" rtl="0" eaLnBrk="1" hangingPunct="1">
              <a:lnSpc>
                <a:spcPct val="80000"/>
              </a:lnSpc>
            </a:pPr>
            <a:endParaRPr lang="en-US" sz="800" smtClean="0"/>
          </a:p>
          <a:p>
            <a:pPr algn="l" rtl="0" eaLnBrk="1" hangingPunct="1">
              <a:lnSpc>
                <a:spcPct val="80000"/>
              </a:lnSpc>
            </a:pPr>
            <a:endParaRPr lang="en-US" sz="800" smtClean="0"/>
          </a:p>
          <a:p>
            <a:pPr algn="l" rtl="0" eaLnBrk="1" hangingPunct="1">
              <a:lnSpc>
                <a:spcPct val="80000"/>
              </a:lnSpc>
            </a:pPr>
            <a:r>
              <a:rPr lang="en-US" sz="800" smtClean="0"/>
              <a:t>The notion of locality sensitive hashing (LSH) was ﬁrst</a:t>
            </a:r>
          </a:p>
          <a:p>
            <a:pPr algn="l" rtl="0" eaLnBrk="1" hangingPunct="1">
              <a:lnSpc>
                <a:spcPct val="80000"/>
              </a:lnSpc>
            </a:pPr>
            <a:r>
              <a:rPr lang="en-US" sz="800" smtClean="0"/>
              <a:t>introduced by Indyk and Motwani [13]. Given a set of</a:t>
            </a:r>
          </a:p>
          <a:p>
            <a:pPr algn="l" rtl="0" eaLnBrk="1" hangingPunct="1">
              <a:lnSpc>
                <a:spcPct val="80000"/>
              </a:lnSpc>
            </a:pPr>
            <a:r>
              <a:rPr lang="en-US" sz="800" smtClean="0"/>
              <a:t>points in a metric space, LSH function families have the</a:t>
            </a:r>
          </a:p>
          <a:p>
            <a:pPr algn="l" rtl="0" eaLnBrk="1" hangingPunct="1">
              <a:lnSpc>
                <a:spcPct val="80000"/>
              </a:lnSpc>
            </a:pPr>
            <a:r>
              <a:rPr lang="en-US" sz="800" smtClean="0"/>
              <a:t>property that points that are close to each other have a</a:t>
            </a:r>
          </a:p>
          <a:p>
            <a:pPr algn="l" rtl="0" eaLnBrk="1" hangingPunct="1">
              <a:lnSpc>
                <a:spcPct val="80000"/>
              </a:lnSpc>
            </a:pPr>
            <a:r>
              <a:rPr lang="en-US" sz="800" smtClean="0"/>
              <a:t>higher probability of colliding (under random members of</a:t>
            </a:r>
          </a:p>
          <a:p>
            <a:pPr algn="l" rtl="0" eaLnBrk="1" hangingPunct="1">
              <a:lnSpc>
                <a:spcPct val="80000"/>
              </a:lnSpc>
            </a:pPr>
            <a:r>
              <a:rPr lang="en-US" sz="800" smtClean="0"/>
              <a:t>the family) compared to points that are far apart. The ﬁrst</a:t>
            </a:r>
          </a:p>
          <a:p>
            <a:pPr algn="l" rtl="0" eaLnBrk="1" hangingPunct="1">
              <a:lnSpc>
                <a:spcPct val="80000"/>
              </a:lnSpc>
            </a:pPr>
            <a:r>
              <a:rPr lang="en-US" sz="800" smtClean="0"/>
              <a:t>usage of LSH for nearest neighbor search in high dimen-</a:t>
            </a:r>
          </a:p>
          <a:p>
            <a:pPr algn="l" rtl="0" eaLnBrk="1" hangingPunct="1">
              <a:lnSpc>
                <a:spcPct val="80000"/>
              </a:lnSpc>
            </a:pPr>
            <a:r>
              <a:rPr lang="en-US" sz="800" smtClean="0"/>
              <a:t>sions worked in high dimensional binary Hamming space</a:t>
            </a:r>
          </a:p>
          <a:p>
            <a:pPr algn="l" rtl="0" eaLnBrk="1" hangingPunct="1">
              <a:lnSpc>
                <a:spcPct val="80000"/>
              </a:lnSpc>
            </a:pPr>
            <a:r>
              <a:rPr lang="en-US" sz="800" smtClean="0"/>
              <a:t>[11]. Our algorithm will follow the general lines of an LSH-</a:t>
            </a:r>
          </a:p>
          <a:p>
            <a:pPr algn="l" rtl="0" eaLnBrk="1" hangingPunct="1">
              <a:lnSpc>
                <a:spcPct val="80000"/>
              </a:lnSpc>
            </a:pPr>
            <a:r>
              <a:rPr lang="en-US" sz="800" smtClean="0"/>
              <a:t>based approximate nearest neighbor search scheme later</a:t>
            </a:r>
          </a:p>
          <a:p>
            <a:pPr algn="l" rtl="0" eaLnBrk="1" hangingPunct="1">
              <a:lnSpc>
                <a:spcPct val="80000"/>
              </a:lnSpc>
            </a:pPr>
            <a:r>
              <a:rPr lang="en-US" sz="800" smtClean="0"/>
              <a:t>proposed by Datar et al. [8]. In the rest of this section</a:t>
            </a:r>
          </a:p>
          <a:p>
            <a:pPr algn="l" rtl="0" eaLnBrk="1" hangingPunct="1">
              <a:lnSpc>
                <a:spcPct val="80000"/>
              </a:lnSpc>
            </a:pPr>
            <a:r>
              <a:rPr lang="en-US" sz="800" smtClean="0"/>
              <a:t>we outline their algorithm.</a:t>
            </a:r>
          </a:p>
          <a:p>
            <a:pPr algn="l" rtl="0" eaLnBrk="1" hangingPunct="1">
              <a:lnSpc>
                <a:spcPct val="80000"/>
              </a:lnSpc>
            </a:pPr>
            <a:r>
              <a:rPr lang="en-US" sz="800" smtClean="0"/>
              <a:t>At the base of the algorithm is a family H of LSH func-</a:t>
            </a:r>
          </a:p>
          <a:p>
            <a:pPr algn="l" rtl="0" eaLnBrk="1" hangingPunct="1">
              <a:lnSpc>
                <a:spcPct val="80000"/>
              </a:lnSpc>
            </a:pPr>
            <a:r>
              <a:rPr lang="en-US" sz="800" smtClean="0"/>
              <a:t>tions and the ANN search algorithm consists of two stages:</a:t>
            </a:r>
          </a:p>
          <a:p>
            <a:pPr algn="l" rtl="0" eaLnBrk="1" hangingPunct="1">
              <a:lnSpc>
                <a:spcPct val="80000"/>
              </a:lnSpc>
            </a:pPr>
            <a:r>
              <a:rPr lang="en-US" sz="800" smtClean="0"/>
              <a:t>indexing and search (query). In the indexing stage, prim-</a:t>
            </a:r>
          </a:p>
          <a:p>
            <a:pPr algn="l" rtl="0" eaLnBrk="1" hangingPunct="1">
              <a:lnSpc>
                <a:spcPct val="80000"/>
              </a:lnSpc>
            </a:pPr>
            <a:r>
              <a:rPr lang="en-US" sz="800" smtClean="0"/>
              <a:t>itive hash functions from H are used to create an index</a:t>
            </a:r>
          </a:p>
          <a:p>
            <a:pPr algn="l" rtl="0" eaLnBrk="1" hangingPunct="1">
              <a:lnSpc>
                <a:spcPct val="80000"/>
              </a:lnSpc>
            </a:pPr>
            <a:r>
              <a:rPr lang="en-US" sz="800" smtClean="0"/>
              <a:t>in which similar points map into the same hash bins with</a:t>
            </a:r>
          </a:p>
          <a:p>
            <a:pPr algn="l" rtl="0" eaLnBrk="1" hangingPunct="1">
              <a:lnSpc>
                <a:spcPct val="80000"/>
              </a:lnSpc>
            </a:pPr>
            <a:r>
              <a:rPr lang="en-US" sz="800" smtClean="0"/>
              <a:t>high probability. M such primitive hash functions are con-</a:t>
            </a:r>
          </a:p>
          <a:p>
            <a:pPr algn="l" rtl="0" eaLnBrk="1" hangingPunct="1">
              <a:lnSpc>
                <a:spcPct val="80000"/>
              </a:lnSpc>
            </a:pPr>
            <a:r>
              <a:rPr lang="en-US" sz="800" smtClean="0"/>
              <a:t>catenated to create a code which ampliﬁes the gap between</a:t>
            </a:r>
          </a:p>
          <a:p>
            <a:pPr algn="l" rtl="0" eaLnBrk="1" hangingPunct="1">
              <a:lnSpc>
                <a:spcPct val="80000"/>
              </a:lnSpc>
            </a:pPr>
            <a:r>
              <a:rPr lang="en-US" sz="800" smtClean="0"/>
              <a:t>the collision probability of far away points and the colli-</a:t>
            </a:r>
          </a:p>
          <a:p>
            <a:pPr algn="l" rtl="0" eaLnBrk="1" hangingPunct="1">
              <a:lnSpc>
                <a:spcPct val="80000"/>
              </a:lnSpc>
            </a:pPr>
            <a:r>
              <a:rPr lang="en-US" sz="800" smtClean="0"/>
              <a:t>sion probability of nearby points. Such a code creates a</a:t>
            </a:r>
          </a:p>
          <a:p>
            <a:pPr algn="l" rtl="0" eaLnBrk="1" hangingPunct="1">
              <a:lnSpc>
                <a:spcPct val="80000"/>
              </a:lnSpc>
            </a:pPr>
            <a:r>
              <a:rPr lang="en-US" sz="800" smtClean="0"/>
              <a:t>single hash table, by evaluating it on all data-set points. In</a:t>
            </a:r>
          </a:p>
          <a:p>
            <a:pPr algn="l" rtl="0" eaLnBrk="1" hangingPunct="1">
              <a:lnSpc>
                <a:spcPct val="80000"/>
              </a:lnSpc>
            </a:pPr>
            <a:r>
              <a:rPr lang="en-US" sz="800" smtClean="0"/>
              <a:t>the search stage, a query point is hashed into a table bin,</a:t>
            </a:r>
          </a:p>
          <a:p>
            <a:pPr algn="l" rtl="0" eaLnBrk="1" hangingPunct="1">
              <a:lnSpc>
                <a:spcPct val="80000"/>
              </a:lnSpc>
            </a:pPr>
            <a:r>
              <a:rPr lang="en-US" sz="800" smtClean="0"/>
              <a:t>from which the nearest of residing data-set points is cho-</a:t>
            </a:r>
          </a:p>
          <a:p>
            <a:pPr algn="l" rtl="0" eaLnBrk="1" hangingPunct="1">
              <a:lnSpc>
                <a:spcPct val="80000"/>
              </a:lnSpc>
            </a:pPr>
            <a:r>
              <a:rPr lang="en-US" sz="800" smtClean="0"/>
              <a:t>sen. In order to decrease the probability of falling into an</a:t>
            </a:r>
          </a:p>
          <a:p>
            <a:pPr algn="l" rtl="0" eaLnBrk="1" hangingPunct="1">
              <a:lnSpc>
                <a:spcPct val="80000"/>
              </a:lnSpc>
            </a:pPr>
            <a:r>
              <a:rPr lang="en-US" sz="800" smtClean="0"/>
              <a:t>empty bin (with no data-set points), multiple (L) random</a:t>
            </a:r>
          </a:p>
          <a:p>
            <a:pPr algn="l" rtl="0" eaLnBrk="1" hangingPunct="1">
              <a:lnSpc>
                <a:spcPct val="80000"/>
              </a:lnSpc>
            </a:pPr>
            <a:r>
              <a:rPr lang="en-US" sz="800" smtClean="0"/>
              <a:t>codes are used to create L hash tables, which are searched</a:t>
            </a:r>
          </a:p>
          <a:p>
            <a:pPr algn="l" rtl="0" eaLnBrk="1" hangingPunct="1">
              <a:lnSpc>
                <a:spcPct val="80000"/>
              </a:lnSpc>
            </a:pPr>
            <a:r>
              <a:rPr lang="en-US" sz="800" smtClean="0"/>
              <a:t>sequentially at search stage. Datar et al.[8] show that the</a:t>
            </a:r>
          </a:p>
          <a:p>
            <a:pPr algn="l" rtl="0" eaLnBrk="1" hangingPunct="1">
              <a:lnSpc>
                <a:spcPct val="80000"/>
              </a:lnSpc>
            </a:pPr>
            <a:r>
              <a:rPr lang="en-US" sz="800" smtClean="0"/>
              <a:t>above scheme results in signiﬁcantly improved efﬁciency</a:t>
            </a:r>
          </a:p>
          <a:p>
            <a:pPr algn="l" rtl="0" eaLnBrk="1" hangingPunct="1">
              <a:lnSpc>
                <a:spcPct val="80000"/>
              </a:lnSpc>
            </a:pPr>
            <a:r>
              <a:rPr lang="en-US" sz="800" smtClean="0"/>
              <a:t>compared to previous methods in the case of L2 distances,</a:t>
            </a:r>
          </a:p>
          <a:p>
            <a:pPr algn="l" rtl="0" eaLnBrk="1" hangingPunct="1">
              <a:lnSpc>
                <a:spcPct val="80000"/>
              </a:lnSpc>
            </a:pPr>
            <a:r>
              <a:rPr lang="en-US" sz="800" smtClean="0"/>
              <a:t>which are the ones of interest in our case.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p:spPr>
        <p:txBody>
          <a:bodyPr/>
          <a:lstStyle/>
          <a:p>
            <a:pPr algn="l" rtl="0" eaLnBrk="1" hangingPunct="1"/>
            <a:r>
              <a:rPr lang="en-US" smtClean="0"/>
              <a:t>In CSH indexing we map all patches of both images into a hash table, using such a function ‘g’.</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p:spPr>
        <p:txBody>
          <a:bodyPr/>
          <a:lstStyle/>
          <a:p>
            <a:pPr algn="l" rtl="0" eaLnBrk="1" hangingPunct="1"/>
            <a:r>
              <a:rPr lang="en-US" smtClean="0"/>
              <a:t>From now on I will only draw the top-left pixel of each patch and we will keep ‘k’ representative patches from each image in each entry of the hash-table.</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p:spPr>
        <p:txBody>
          <a:bodyPr/>
          <a:lstStyle/>
          <a:p>
            <a:pPr algn="l" rtl="0" eaLnBrk="1" hangingPunct="1"/>
            <a:r>
              <a:rPr lang="en-US" smtClean="0"/>
              <a:t>The idea in CSH indexing is to create, for each patch of image ‘A’ a rich set of candidate patches in image ‘B’, from which we will later select the best match.</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p:spPr>
        <p:txBody>
          <a:bodyPr/>
          <a:lstStyle/>
          <a:p>
            <a:pPr algn="l" rtl="0" eaLnBrk="1" hangingPunct="1"/>
            <a:r>
              <a:rPr lang="en-US" smtClean="0"/>
              <a:t>We generate 3 different types of such candidates.</a:t>
            </a:r>
          </a:p>
          <a:p>
            <a:pPr algn="l" rtl="0" eaLnBrk="1" hangingPunct="1"/>
            <a:r>
              <a:rPr lang="en-US" smtClean="0"/>
              <a:t>The generation of the first type is based on appearance only and it is exactly the set of candidates that standard LSH would have used.</a:t>
            </a:r>
          </a:p>
          <a:p>
            <a:pPr algn="l" rtl="0" eaLnBrk="1" hangingPunct="1"/>
            <a:r>
              <a:rPr lang="en-US" smtClean="0"/>
              <a:t>Starting from a patch in image ‘A’. We hash it into the table and the candidates will be those in image ‘B’ with the same code.</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p:spPr>
        <p:txBody>
          <a:bodyPr/>
          <a:lstStyle/>
          <a:p>
            <a:pPr algn="l" rtl="0" eaLnBrk="1" hangingPunct="1"/>
            <a:r>
              <a:rPr lang="en-US" smtClean="0"/>
              <a:t>The second type candidates are based on appearance and coherence.</a:t>
            </a:r>
          </a:p>
          <a:p>
            <a:pPr algn="l" rtl="0" eaLnBrk="1" hangingPunct="1"/>
            <a:r>
              <a:rPr lang="en-US" smtClean="0"/>
              <a:t>Starting from the left neighbor of the patch, we can use its current match to produce a candidate patch.</a:t>
            </a:r>
          </a:p>
          <a:p>
            <a:pPr algn="l" rtl="0" eaLnBrk="1" hangingPunct="1"/>
            <a:r>
              <a:rPr lang="en-US" smtClean="0"/>
              <a:t>This is exactly the candidate that PM uses in its propagation stage.</a:t>
            </a:r>
          </a:p>
          <a:p>
            <a:pPr algn="l" rtl="0" eaLnBrk="1" hangingPunct="1"/>
            <a:r>
              <a:rPr lang="en-US" smtClean="0"/>
              <a:t>We go one step further, using appearance and take other patches in ‘B’ that share the same hash code.</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p:spPr>
        <p:txBody>
          <a:bodyPr/>
          <a:lstStyle/>
          <a:p>
            <a:pPr algn="l" rtl="0" eaLnBrk="1" hangingPunct="1"/>
            <a:r>
              <a:rPr lang="en-US" smtClean="0"/>
              <a:t>And - the third type. Taking patches in image ‘A’ and using their current matches as new candidates.</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p:spPr>
        <p:txBody>
          <a:bodyPr/>
          <a:lstStyle/>
          <a:p>
            <a:pPr algn="l" rtl="0" eaLnBrk="1" hangingPunct="1"/>
            <a:r>
              <a:rPr lang="en-US" smtClean="0"/>
              <a:t>Summarizing the different candidate types we generate.</a:t>
            </a:r>
          </a:p>
          <a:p>
            <a:pPr algn="l" rtl="0" eaLnBrk="1" hangingPunct="1"/>
            <a:r>
              <a:rPr lang="en-US" smtClean="0"/>
              <a:t>At the last row of the table is the estimated contribution of each candidate type, which we checked empirically. If we look at the final mapping that is produced, the distribution of the matchings of each of the types is 20, 30 and 50 percent for types 1, 2 and 3. This is interesting, taking into account that type 1 is exactly LSH and type 2 is a superset of the patches that PM uses in its propagation stage.</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pPr algn="l" rtl="0" eaLnBrk="1" hangingPunct="1"/>
            <a:r>
              <a:rPr lang="en-US" smtClean="0"/>
              <a:t>The problem we tackle is that of finding a Nearest Neighbor Field between a pair of related images.</a:t>
            </a:r>
          </a:p>
          <a:p>
            <a:pPr algn="l" rtl="0" eaLnBrk="1" hangingPunct="1"/>
            <a:r>
              <a:rPr lang="en-US" smtClean="0"/>
              <a:t>That is, for each patch of an image ‘A’, one needs to find the most similar patch in an image ‘B’.</a:t>
            </a:r>
          </a:p>
          <a:p>
            <a:pPr algn="l" rtl="0" eaLnBrk="1" hangingPunct="1"/>
            <a:r>
              <a:rPr lang="en-US" smtClean="0"/>
              <a:t>This is a dense type of problem, where we consider sliding window kind of patches in both images.</a:t>
            </a:r>
          </a:p>
          <a:p>
            <a:pPr algn="l" rtl="0" eaLnBrk="1" hangingPunct="1"/>
            <a:r>
              <a:rPr lang="en-US" smtClean="0"/>
              <a:t>For this reason, exact Nearest Neighbor calculation is very difficult so people settle for approximations.</a:t>
            </a:r>
          </a:p>
          <a:p>
            <a:pPr algn="l" rtl="0" eaLnBrk="1" hangingPunct="1"/>
            <a:r>
              <a:rPr lang="en-US" smtClean="0"/>
              <a:t>The way we evaluate the accuracy of the mapping is by taking the average distance between matching patches.</a:t>
            </a:r>
          </a:p>
          <a:p>
            <a:pPr algn="l" rtl="0" eaLnBrk="1" hangingPunct="1"/>
            <a:endParaRPr lang="en-US" smtClean="0"/>
          </a:p>
          <a:p>
            <a:pPr algn="l" rtl="0" eaLnBrk="1" hangingPunct="1"/>
            <a:r>
              <a:rPr lang="en-US" smtClean="0"/>
              <a:t>--------------------------------------------------------------</a:t>
            </a:r>
          </a:p>
          <a:p>
            <a:pPr algn="l" rtl="0" eaLnBrk="1" hangingPunct="1"/>
            <a:r>
              <a:rPr lang="en-US" smtClean="0"/>
              <a:t>Computing Approximate Nearest Neighbor Fields</a:t>
            </a:r>
          </a:p>
          <a:p>
            <a:pPr algn="l" rtl="0" eaLnBrk="1" hangingPunct="1"/>
            <a:r>
              <a:rPr lang="he-IL" smtClean="0"/>
              <a:t>(</a:t>
            </a:r>
            <a:r>
              <a:rPr lang="en-US" smtClean="0"/>
              <a:t>ANNF) is an important building block in many computer</a:t>
            </a:r>
          </a:p>
          <a:p>
            <a:pPr algn="l" rtl="0" eaLnBrk="1" hangingPunct="1"/>
            <a:r>
              <a:rPr lang="en-US" smtClean="0"/>
              <a:t>vision and graphics applications such as texture synthesis</a:t>
            </a:r>
          </a:p>
          <a:p>
            <a:pPr algn="l" rtl="0" eaLnBrk="1" hangingPunct="1"/>
            <a:r>
              <a:rPr lang="he-IL" smtClean="0"/>
              <a:t>[10], </a:t>
            </a:r>
            <a:r>
              <a:rPr lang="en-US" smtClean="0"/>
              <a:t>image editing [18] and image denoising [7]</a:t>
            </a:r>
          </a:p>
          <a:p>
            <a:pPr algn="l" rtl="0" eaLnBrk="1" hangingPunct="1"/>
            <a:endParaRPr lang="en-US" smtClean="0"/>
          </a:p>
          <a:p>
            <a:pPr algn="l" rtl="0" eaLnBrk="1" hangingPunct="1"/>
            <a:r>
              <a:rPr lang="en-US" smtClean="0"/>
              <a:t> This is a challenging task because the number of patches in an image</a:t>
            </a:r>
          </a:p>
          <a:p>
            <a:pPr algn="l" rtl="0" eaLnBrk="1" hangingPunct="1"/>
            <a:r>
              <a:rPr lang="en-US" smtClean="0"/>
              <a:t>is in the millions and one needs to ﬁnd Approximate Nearest</a:t>
            </a:r>
          </a:p>
          <a:p>
            <a:pPr algn="l" rtl="0" eaLnBrk="1" hangingPunct="1"/>
            <a:r>
              <a:rPr lang="en-US" smtClean="0"/>
              <a:t>Neighbors (ANN) for each patch in real or near real time.</a:t>
            </a:r>
          </a:p>
          <a:p>
            <a:pPr algn="l" rtl="0" eaLnBrk="1" hangingPunct="1"/>
            <a:endParaRPr lang="en-US" smtClean="0"/>
          </a:p>
          <a:p>
            <a:pPr algn="l" rtl="0"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p:spPr>
        <p:txBody>
          <a:bodyPr/>
          <a:lstStyle/>
          <a:p>
            <a:pPr algn="l" rtl="0" eaLnBrk="1" hangingPunct="1"/>
            <a:r>
              <a:rPr lang="en-US" smtClean="0"/>
              <a:t>Let’s now look at the outline of the algorithm.</a:t>
            </a:r>
          </a:p>
          <a:p>
            <a:pPr algn="l" rtl="0" eaLnBrk="1" hangingPunct="1"/>
            <a:r>
              <a:rPr lang="en-US" smtClean="0"/>
              <a:t>We start with a preprocessing stage, projecting all patches on the WH vectors.</a:t>
            </a:r>
          </a:p>
          <a:p>
            <a:pPr algn="l" rtl="0" eaLnBrk="1" hangingPunct="1"/>
            <a:r>
              <a:rPr lang="en-US" smtClean="0"/>
              <a:t>Then we iterate the following:</a:t>
            </a:r>
          </a:p>
          <a:p>
            <a:pPr algn="l" rtl="0" eaLnBrk="1" hangingPunct="1"/>
            <a:r>
              <a:rPr lang="en-US" smtClean="0"/>
              <a:t>	First hash the patches into the table</a:t>
            </a:r>
          </a:p>
          <a:p>
            <a:pPr algn="l" rtl="0" eaLnBrk="1" hangingPunct="1"/>
            <a:r>
              <a:rPr lang="en-US" smtClean="0"/>
              <a:t>	Then, for each patch in ‘A’, create the candidate patches in ‘B’ and pick the best</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pPr algn="l" rtl="0" eaLnBrk="1" hangingPunct="1"/>
            <a:r>
              <a:rPr lang="en-US" smtClean="0"/>
              <a:t>Let’s now look at the outline of the algorithm.</a:t>
            </a:r>
          </a:p>
          <a:p>
            <a:pPr algn="l" rtl="0" eaLnBrk="1" hangingPunct="1"/>
            <a:r>
              <a:rPr lang="en-US" smtClean="0"/>
              <a:t>We start with a preprocessing stage, projecting all patches on the WH vectors.</a:t>
            </a:r>
          </a:p>
          <a:p>
            <a:pPr algn="l" rtl="0" eaLnBrk="1" hangingPunct="1"/>
            <a:r>
              <a:rPr lang="en-US" smtClean="0"/>
              <a:t>Then we iterate the following:</a:t>
            </a:r>
          </a:p>
          <a:p>
            <a:pPr algn="l" rtl="0" eaLnBrk="1" hangingPunct="1"/>
            <a:r>
              <a:rPr lang="en-US" smtClean="0"/>
              <a:t>	First hash the patches into the table</a:t>
            </a:r>
          </a:p>
          <a:p>
            <a:pPr algn="l" rtl="0" eaLnBrk="1" hangingPunct="1"/>
            <a:r>
              <a:rPr lang="en-US" smtClean="0"/>
              <a:t>	Then, for each patch in ‘A’, create the candidate patches in ‘B’ and pick the best</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p:spPr>
        <p:txBody>
          <a:bodyPr/>
          <a:lstStyle/>
          <a:p>
            <a:pPr algn="l" rtl="0" eaLnBrk="1" hangingPunct="1"/>
            <a:r>
              <a:rPr lang="en-US" smtClean="0"/>
              <a:t>Let’s now look at the outline of the algorithm.</a:t>
            </a:r>
          </a:p>
          <a:p>
            <a:pPr algn="l" rtl="0" eaLnBrk="1" hangingPunct="1"/>
            <a:r>
              <a:rPr lang="en-US" smtClean="0"/>
              <a:t>We start with a preprocessing stage, projecting all patches on the WH vectors.</a:t>
            </a:r>
          </a:p>
          <a:p>
            <a:pPr algn="l" rtl="0" eaLnBrk="1" hangingPunct="1"/>
            <a:r>
              <a:rPr lang="en-US" smtClean="0"/>
              <a:t>Then we iterate the following:</a:t>
            </a:r>
          </a:p>
          <a:p>
            <a:pPr algn="l" rtl="0" eaLnBrk="1" hangingPunct="1"/>
            <a:r>
              <a:rPr lang="en-US" smtClean="0"/>
              <a:t>	First hash the patches into the table</a:t>
            </a:r>
          </a:p>
          <a:p>
            <a:pPr algn="l" rtl="0" eaLnBrk="1" hangingPunct="1"/>
            <a:r>
              <a:rPr lang="en-US" smtClean="0"/>
              <a:t>	Then, for each patch in ‘A’, create the candidate patches in ‘B’ and pick the best</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p:spPr>
        <p:txBody>
          <a:bodyPr/>
          <a:lstStyle/>
          <a:p>
            <a:pPr algn="l" rtl="0" eaLnBrk="1" hangingPunct="1"/>
            <a:r>
              <a:rPr lang="en-US" smtClean="0"/>
              <a:t>Let’s now look at the outline of the algorithm.</a:t>
            </a:r>
          </a:p>
          <a:p>
            <a:pPr algn="l" rtl="0" eaLnBrk="1" hangingPunct="1"/>
            <a:r>
              <a:rPr lang="en-US" smtClean="0"/>
              <a:t>We start with a preprocessing stage, projecting all patches on the WH vectors.</a:t>
            </a:r>
          </a:p>
          <a:p>
            <a:pPr algn="l" rtl="0" eaLnBrk="1" hangingPunct="1"/>
            <a:r>
              <a:rPr lang="en-US" smtClean="0"/>
              <a:t>Then we iterate the following:</a:t>
            </a:r>
          </a:p>
          <a:p>
            <a:pPr algn="l" rtl="0" eaLnBrk="1" hangingPunct="1"/>
            <a:r>
              <a:rPr lang="en-US" smtClean="0"/>
              <a:t>	First hash the patches into the table</a:t>
            </a:r>
          </a:p>
          <a:p>
            <a:pPr algn="l" rtl="0" eaLnBrk="1" hangingPunct="1"/>
            <a:r>
              <a:rPr lang="en-US" smtClean="0"/>
              <a:t>	Then, for each patch in ‘A’, create the candidate patches in ‘B’ and pick the best</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a:ln/>
        </p:spPr>
        <p:txBody>
          <a:bodyPr/>
          <a:lstStyle/>
          <a:p>
            <a:pPr algn="l" rtl="0" eaLnBrk="1" hangingPunct="1"/>
            <a:r>
              <a:rPr lang="en-US" smtClean="0"/>
              <a:t>Let’s now look at the outline of the algorithm.</a:t>
            </a:r>
          </a:p>
          <a:p>
            <a:pPr algn="l" rtl="0" eaLnBrk="1" hangingPunct="1"/>
            <a:r>
              <a:rPr lang="en-US" smtClean="0"/>
              <a:t>We start with a preprocessing stage, projecting all patches on the WH vectors.</a:t>
            </a:r>
          </a:p>
          <a:p>
            <a:pPr algn="l" rtl="0" eaLnBrk="1" hangingPunct="1"/>
            <a:r>
              <a:rPr lang="en-US" smtClean="0"/>
              <a:t>Then we iterate the following:</a:t>
            </a:r>
          </a:p>
          <a:p>
            <a:pPr algn="l" rtl="0" eaLnBrk="1" hangingPunct="1"/>
            <a:r>
              <a:rPr lang="en-US" smtClean="0"/>
              <a:t>	First hash the patches into the table</a:t>
            </a:r>
          </a:p>
          <a:p>
            <a:pPr algn="l" rtl="0" eaLnBrk="1" hangingPunct="1"/>
            <a:r>
              <a:rPr lang="en-US" smtClean="0"/>
              <a:t>	Then, for each patch in ‘A’, create the candidate patches in ‘B’ and pick the best</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p:spPr>
        <p:txBody>
          <a:bodyPr/>
          <a:lstStyle/>
          <a:p>
            <a:pPr algn="l" rtl="0" eaLnBrk="1" hangingPunct="1"/>
            <a:r>
              <a:rPr lang="en-US" smtClean="0"/>
              <a:t>Let’s now look at the outline of the algorithm.</a:t>
            </a:r>
          </a:p>
          <a:p>
            <a:pPr algn="l" rtl="0" eaLnBrk="1" hangingPunct="1"/>
            <a:r>
              <a:rPr lang="en-US" smtClean="0"/>
              <a:t>We start with a preprocessing stage, projecting all patches on the WH vectors.</a:t>
            </a:r>
          </a:p>
          <a:p>
            <a:pPr algn="l" rtl="0" eaLnBrk="1" hangingPunct="1"/>
            <a:r>
              <a:rPr lang="en-US" smtClean="0"/>
              <a:t>Then we iterate the following:</a:t>
            </a:r>
          </a:p>
          <a:p>
            <a:pPr algn="l" rtl="0" eaLnBrk="1" hangingPunct="1"/>
            <a:r>
              <a:rPr lang="en-US" smtClean="0"/>
              <a:t>	First hash the patches into the table</a:t>
            </a:r>
          </a:p>
          <a:p>
            <a:pPr algn="l" rtl="0" eaLnBrk="1" hangingPunct="1"/>
            <a:r>
              <a:rPr lang="en-US" smtClean="0"/>
              <a:t>	Then, for each patch in ‘A’, create the candidate patches in ‘B’ and pick the best</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p:spPr>
        <p:txBody>
          <a:bodyPr/>
          <a:lstStyle/>
          <a:p>
            <a:pPr algn="l" rtl="0" eaLnBrk="1" hangingPunct="1"/>
            <a:r>
              <a:rPr lang="en-US" smtClean="0"/>
              <a:t>Let’s now look at the outline of the algorithm.</a:t>
            </a:r>
          </a:p>
          <a:p>
            <a:pPr algn="l" rtl="0" eaLnBrk="1" hangingPunct="1"/>
            <a:r>
              <a:rPr lang="en-US" smtClean="0"/>
              <a:t>We start with a preprocessing stage, projecting all patches on the WH vectors.</a:t>
            </a:r>
          </a:p>
          <a:p>
            <a:pPr algn="l" rtl="0" eaLnBrk="1" hangingPunct="1"/>
            <a:r>
              <a:rPr lang="en-US" smtClean="0"/>
              <a:t>Then we iterate the following:</a:t>
            </a:r>
          </a:p>
          <a:p>
            <a:pPr algn="l" rtl="0" eaLnBrk="1" hangingPunct="1"/>
            <a:r>
              <a:rPr lang="en-US" smtClean="0"/>
              <a:t>	First hash the patches into the table</a:t>
            </a:r>
          </a:p>
          <a:p>
            <a:pPr algn="l" rtl="0" eaLnBrk="1" hangingPunct="1"/>
            <a:r>
              <a:rPr lang="en-US" smtClean="0"/>
              <a:t>	Then, for each patch in ‘A’, create the candidate patches in ‘B’ and pick the best</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a:ln/>
        </p:spPr>
        <p:txBody>
          <a:bodyPr/>
          <a:lstStyle/>
          <a:p>
            <a:pPr algn="l" rtl="0" eaLnBrk="1" hangingPunct="1"/>
            <a:r>
              <a:rPr lang="en-US" smtClean="0"/>
              <a:t>Most our experiments are on a new data-set we created.</a:t>
            </a:r>
          </a:p>
          <a:p>
            <a:pPr algn="l" rtl="0" eaLnBrk="1" hangingPunct="1"/>
            <a:r>
              <a:rPr lang="en-US" smtClean="0"/>
              <a:t>It includes 133 pairs of images taken from hi-definition movie trailers. These are quite challenging image pairs, since they typically include both camera and object motion. The data-set is available on-line.</a:t>
            </a:r>
          </a:p>
          <a:p>
            <a:pPr algn="l" rtl="0" eaLnBrk="1" hangingPunct="1"/>
            <a:endParaRPr lang="en-US" smtClean="0"/>
          </a:p>
          <a:p>
            <a:pPr algn="l" rtl="0" eaLnBrk="1" hangingPunct="1"/>
            <a:r>
              <a:rPr lang="en-US" smtClean="0"/>
              <a:t>-----------------------------------------------------------------------</a:t>
            </a:r>
          </a:p>
          <a:p>
            <a:pPr algn="l" rtl="0" eaLnBrk="1" hangingPunct="1"/>
            <a:endParaRPr lang="en-US" smtClean="0"/>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a:ln/>
        </p:spPr>
        <p:txBody>
          <a:bodyPr/>
          <a:lstStyle/>
          <a:p>
            <a:pPr algn="l" rtl="0" eaLnBrk="1" hangingPunct="1"/>
            <a:r>
              <a:rPr lang="en-US" smtClean="0"/>
              <a:t>Here, we compare CSH in the green to PatchMatch in blue.</a:t>
            </a:r>
          </a:p>
          <a:p>
            <a:pPr algn="l" rtl="0" eaLnBrk="1" hangingPunct="1"/>
            <a:r>
              <a:rPr lang="en-US" smtClean="0"/>
              <a:t>We ran both algorithms over the complete data set, measuring the errors at each of the first 8 iterations.</a:t>
            </a:r>
          </a:p>
          <a:p>
            <a:pPr algn="l" rtl="0" eaLnBrk="1" hangingPunct="1"/>
            <a:r>
              <a:rPr lang="en-US" smtClean="0"/>
              <a:t>Horizontal axis is the runtime, while the vertical axis is the error, which is the average L2 distance between matching patches.</a:t>
            </a:r>
          </a:p>
          <a:p>
            <a:pPr algn="l" rtl="0" eaLnBrk="1" hangingPunct="1"/>
            <a:r>
              <a:rPr lang="en-US" smtClean="0"/>
              <a:t>We can see that CSH reaches lower error rates and converges much faster.</a:t>
            </a:r>
          </a:p>
          <a:p>
            <a:pPr algn="l" rtl="0" eaLnBrk="1" hangingPunct="1"/>
            <a:r>
              <a:rPr lang="en-US" smtClean="0"/>
              <a:t>We also computed the ground truth exact nearest neighbor matches (this took half a day for a pair of images). These are in red.</a:t>
            </a:r>
          </a:p>
          <a:p>
            <a:pPr algn="l" rtl="0" eaLnBrk="1" hangingPunct="1"/>
            <a:r>
              <a:rPr lang="en-US" smtClean="0"/>
              <a:t>The differences in error rates compared to the ground truth are quite dramatic.</a:t>
            </a:r>
          </a:p>
          <a:p>
            <a:pPr algn="l" rtl="0" eaLnBrk="1" hangingPunct="1"/>
            <a:endParaRPr lang="en-US" smtClean="0"/>
          </a:p>
          <a:p>
            <a:pPr algn="l" rtl="0" eaLnBrk="1" hangingPunct="1"/>
            <a:r>
              <a:rPr lang="en-US" smtClean="0"/>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pPr algn="l" rtl="0" eaLnBrk="1" hangingPunct="1"/>
            <a:r>
              <a:rPr lang="en-US" smtClean="0"/>
              <a:t>Another experiment we ran is what we call ‘image reconstruction’.</a:t>
            </a:r>
          </a:p>
          <a:p>
            <a:pPr algn="l" rtl="0" eaLnBrk="1" hangingPunct="1"/>
            <a:r>
              <a:rPr lang="en-US" smtClean="0"/>
              <a:t>Given a pair of images, we compute the NNF between them and then, try to reconstruct image ‘A’, given only image ‘B’ and the NN mapping.</a:t>
            </a:r>
          </a:p>
          <a:p>
            <a:pPr algn="l" rtl="0" eaLnBrk="1" hangingPunct="1"/>
            <a:r>
              <a:rPr lang="en-US" smtClean="0"/>
              <a:t>The reconstruction was done by taking each pixel to be the simple average of all pixels it is mapped to by its containing patches.</a:t>
            </a:r>
          </a:p>
          <a:p>
            <a:pPr algn="l" rtl="0" eaLnBrk="1" hangingPunct="1"/>
            <a:r>
              <a:rPr lang="en-US" smtClean="0"/>
              <a:t>This kind of reconstruction is a basic building block many patch based algorithms.</a:t>
            </a:r>
          </a:p>
          <a:p>
            <a:pPr algn="l" rtl="0" eaLnBrk="1" hangingPunct="1"/>
            <a:r>
              <a:rPr lang="en-US" smtClean="0"/>
              <a:t>The advantage of having the original image in the experiment is that you can compare it to the reconstructed image, both visually and quantitatively.</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pPr algn="l" rtl="0" eaLnBrk="1" hangingPunct="1"/>
            <a:r>
              <a:rPr lang="en-US" smtClean="0"/>
              <a:t>What do we need this kind of NN Field for?</a:t>
            </a:r>
          </a:p>
          <a:p>
            <a:pPr algn="l" rtl="0" eaLnBrk="1" hangingPunct="1"/>
            <a:endParaRPr lang="en-US" smtClean="0"/>
          </a:p>
          <a:p>
            <a:pPr algn="l" rtl="0" eaLnBrk="1" hangingPunct="1"/>
            <a:r>
              <a:rPr lang="en-US" smtClean="0"/>
              <a:t>One good example is in the Non-Local-Means denoising algorithm.</a:t>
            </a:r>
          </a:p>
          <a:p>
            <a:pPr algn="l" rtl="0" eaLnBrk="1" hangingPunct="1"/>
            <a:r>
              <a:rPr lang="en-US" smtClean="0"/>
              <a:t>In this algorithm, each pixel is replaced by an average of all other pixels in the image, where the weight in the averaging is taken according to the distance between the containing patches.</a:t>
            </a:r>
          </a:p>
          <a:p>
            <a:pPr algn="l" rtl="0" eaLnBrk="1" hangingPunct="1"/>
            <a:r>
              <a:rPr lang="en-US" smtClean="0"/>
              <a:t>For computational reasons, one could only use a small neighborhood around each pixel. However, if we had an NNf between the image and itself, we could be able to incorporate in the averaging other patches from across the image.</a:t>
            </a:r>
          </a:p>
          <a:p>
            <a:pPr algn="l" rtl="0" eaLnBrk="1" hangingPunct="1"/>
            <a:endParaRPr lang="en-US" smtClean="0"/>
          </a:p>
          <a:p>
            <a:pPr algn="l" rtl="0" eaLnBrk="1" hangingPunct="1"/>
            <a:r>
              <a:rPr lang="en-US" smtClean="0"/>
              <a:t>--------------------------------------------------------------</a:t>
            </a:r>
          </a:p>
          <a:p>
            <a:pPr algn="l" rtl="0" eaLnBrk="1" hangingPunct="1"/>
            <a:r>
              <a:rPr lang="en-US" smtClean="0"/>
              <a:t>Computing Approximate Nearest Neighbor Fields</a:t>
            </a:r>
          </a:p>
          <a:p>
            <a:pPr algn="l" rtl="0" eaLnBrk="1" hangingPunct="1"/>
            <a:r>
              <a:rPr lang="he-IL" smtClean="0"/>
              <a:t>(</a:t>
            </a:r>
            <a:r>
              <a:rPr lang="en-US" smtClean="0"/>
              <a:t>ANNF) is an important building block in many computer</a:t>
            </a:r>
          </a:p>
          <a:p>
            <a:pPr algn="l" rtl="0" eaLnBrk="1" hangingPunct="1"/>
            <a:r>
              <a:rPr lang="en-US" smtClean="0"/>
              <a:t>vision and graphics applications such as texture synthesis</a:t>
            </a:r>
          </a:p>
          <a:p>
            <a:pPr algn="l" rtl="0" eaLnBrk="1" hangingPunct="1"/>
            <a:r>
              <a:rPr lang="he-IL" smtClean="0"/>
              <a:t>[10], </a:t>
            </a:r>
            <a:r>
              <a:rPr lang="en-US" smtClean="0"/>
              <a:t>image editing [18] and image denoising [7]</a:t>
            </a:r>
          </a:p>
          <a:p>
            <a:pPr algn="l" rtl="0" eaLnBrk="1" hangingPunct="1"/>
            <a:endParaRPr lang="en-US" smtClean="0"/>
          </a:p>
          <a:p>
            <a:pPr algn="l" rtl="0" eaLnBrk="1" hangingPunct="1"/>
            <a:r>
              <a:rPr lang="en-US" smtClean="0"/>
              <a:t> This is a challenging task because the number of patches in an image</a:t>
            </a:r>
          </a:p>
          <a:p>
            <a:pPr algn="l" rtl="0" eaLnBrk="1" hangingPunct="1"/>
            <a:r>
              <a:rPr lang="en-US" smtClean="0"/>
              <a:t>is in themillions and one needs to ﬁnd Approximate Nearest</a:t>
            </a:r>
          </a:p>
          <a:p>
            <a:pPr algn="l" rtl="0" eaLnBrk="1" hangingPunct="1"/>
            <a:r>
              <a:rPr lang="en-US" smtClean="0"/>
              <a:t>Neighbors (ANN) for each patch in real or near real time.</a:t>
            </a:r>
          </a:p>
          <a:p>
            <a:pPr algn="l" rtl="0" eaLnBrk="1" hangingPunct="1"/>
            <a:endParaRPr lang="en-US" smtClean="0"/>
          </a:p>
          <a:p>
            <a:pPr algn="l" rtl="0"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p:spPr>
        <p:txBody>
          <a:bodyPr/>
          <a:lstStyle/>
          <a:p>
            <a:pPr algn="l" rtl="0" eaLnBrk="1" hangingPunct="1"/>
            <a:r>
              <a:rPr lang="en-US" smtClean="0"/>
              <a:t>So here is the reconstruction using the ground truth mapping.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p:spPr>
        <p:txBody>
          <a:bodyPr/>
          <a:lstStyle/>
          <a:p>
            <a:pPr algn="l" rtl="0" eaLnBrk="1" hangingPunct="1"/>
            <a:r>
              <a:rPr lang="en-US" smtClean="0"/>
              <a:t>We can see that the CSH reconstruction, compared to that of PatchMatch is much sharper and has less color and other artifacts.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p:spPr>
        <p:txBody>
          <a:bodyPr/>
          <a:lstStyle/>
          <a:p>
            <a:pPr algn="l" rtl="0" eaLnBrk="1" hangingPunct="1"/>
            <a:r>
              <a:rPr lang="en-US" smtClean="0"/>
              <a:t>Here, we can see the reconstruction differences between PM and GT versus the difference between CSH and the GT.</a:t>
            </a:r>
          </a:p>
          <a:p>
            <a:pPr algn="l" rtl="0" eaLnBrk="1" hangingPunct="1"/>
            <a:r>
              <a:rPr lang="en-US" smtClean="0"/>
              <a:t>You can notice the greater differences on the PM side, especially in the areas with edges.</a:t>
            </a:r>
          </a:p>
          <a:p>
            <a:pPr algn="l" rtl="0" eaLnBrk="1" hangingPunct="1"/>
            <a:r>
              <a:rPr lang="en-US" smtClean="0"/>
              <a:t>We measured the average errors on the complete data-set and found that the CSH reconstruction are between those of the GT and those of PM, but actually closer to the ground truth errors.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p:spPr>
        <p:txBody>
          <a:bodyPr/>
          <a:lstStyle/>
          <a:p>
            <a:pPr algn="l" rtl="0" eaLnBrk="1" hangingPunct="1"/>
            <a:r>
              <a:rPr lang="en-US" smtClean="0"/>
              <a:t>One reason for the visual differences in reconstruction is in the following.</a:t>
            </a:r>
          </a:p>
          <a:p>
            <a:pPr algn="l" rtl="0" eaLnBrk="1" hangingPunct="1"/>
            <a:r>
              <a:rPr lang="en-US" smtClean="0"/>
              <a:t>If we take a look at the patches of image ‘A’ and sort them according to an increasing order their spatial energy, measured by the average gradient magnitude.</a:t>
            </a:r>
          </a:p>
          <a:p>
            <a:pPr algn="l" rtl="0" eaLnBrk="1" hangingPunct="1"/>
            <a:r>
              <a:rPr lang="en-US" smtClean="0"/>
              <a:t>For instance, the yellow patch of the sky will be in the lowest 10 percent, while the green patch will be in the highest.</a:t>
            </a:r>
          </a:p>
          <a:p>
            <a:pPr algn="l" rtl="0" eaLnBrk="1" hangingPunct="1"/>
            <a:r>
              <a:rPr lang="en-US" smtClean="0"/>
              <a:t>If we look at the difference between PM and CSH reconstruction errors, we can clearly see that the higher the patch energy is, the better our reconstruction is. </a:t>
            </a:r>
          </a:p>
          <a:p>
            <a:pPr algn="l" rtl="0" eaLnBrk="1" hangingPunct="1"/>
            <a:r>
              <a:rPr lang="en-US" smtClean="0"/>
              <a:t>Actually, PM does slightly better in the flat, homogeneous areas, but doing well in the textured areas is of a greater visual importance for the reconstruction.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p:spPr>
        <p:txBody>
          <a:bodyPr/>
          <a:lstStyle/>
          <a:p>
            <a:pPr algn="l" rtl="0" eaLnBrk="1" hangingPunct="1"/>
            <a:r>
              <a:rPr lang="en-US" smtClean="0"/>
              <a:t>Another example of reconstruction.</a:t>
            </a:r>
          </a:p>
          <a:p>
            <a:pPr algn="l" rtl="0"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ln/>
        </p:spPr>
      </p:sp>
      <p:sp>
        <p:nvSpPr>
          <p:cNvPr id="96258"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lstStyle/>
          <a:p>
            <a:pPr algn="l" rtl="0" eaLnBrk="1" hangingPunct="1"/>
            <a:r>
              <a:rPr lang="en-US" smtClean="0"/>
              <a:t>Another example is that of Image Completion.</a:t>
            </a:r>
          </a:p>
          <a:p>
            <a:pPr algn="l" rtl="0" eaLnBrk="1" hangingPunct="1"/>
            <a:endParaRPr lang="en-US" smtClean="0"/>
          </a:p>
          <a:p>
            <a:pPr algn="l" rtl="0" eaLnBrk="1" hangingPunct="1"/>
            <a:r>
              <a:rPr lang="en-US" smtClean="0"/>
              <a:t>Some methods for this task are based on iterative computations of NNFs between the masked area and the outer area of the image. </a:t>
            </a:r>
          </a:p>
          <a:p>
            <a:pPr algn="l" rtl="0" eaLnBrk="1" hangingPunct="1"/>
            <a:endParaRPr lang="en-US" smtClean="0"/>
          </a:p>
          <a:p>
            <a:pPr algn="l" rtl="0" eaLnBrk="1" hangingPunct="1"/>
            <a:endParaRPr lang="en-US" smtClean="0"/>
          </a:p>
          <a:p>
            <a:pPr algn="l" rtl="0" eaLnBrk="1" hangingPunct="1"/>
            <a:r>
              <a:rPr lang="en-US" smtClean="0"/>
              <a:t>--------------------------------------------------------------</a:t>
            </a:r>
          </a:p>
          <a:p>
            <a:pPr algn="l" rtl="0" eaLnBrk="1" hangingPunct="1"/>
            <a:r>
              <a:rPr lang="en-US" smtClean="0"/>
              <a:t>Computing Approximate Nearest Neighbor Fields</a:t>
            </a:r>
          </a:p>
          <a:p>
            <a:pPr algn="l" rtl="0" eaLnBrk="1" hangingPunct="1"/>
            <a:r>
              <a:rPr lang="he-IL" smtClean="0"/>
              <a:t>(</a:t>
            </a:r>
            <a:r>
              <a:rPr lang="en-US" smtClean="0"/>
              <a:t>ANNF) is an important building block in many computer</a:t>
            </a:r>
          </a:p>
          <a:p>
            <a:pPr algn="l" rtl="0" eaLnBrk="1" hangingPunct="1"/>
            <a:r>
              <a:rPr lang="en-US" smtClean="0"/>
              <a:t>vision and graphics applications such as texture synthesis</a:t>
            </a:r>
          </a:p>
          <a:p>
            <a:pPr algn="l" rtl="0" eaLnBrk="1" hangingPunct="1"/>
            <a:r>
              <a:rPr lang="he-IL" smtClean="0"/>
              <a:t>[10], </a:t>
            </a:r>
            <a:r>
              <a:rPr lang="en-US" smtClean="0"/>
              <a:t>image editing [18] and image denoising [7]</a:t>
            </a:r>
          </a:p>
          <a:p>
            <a:pPr algn="l" rtl="0" eaLnBrk="1" hangingPunct="1"/>
            <a:endParaRPr lang="en-US" smtClean="0"/>
          </a:p>
          <a:p>
            <a:pPr algn="l" rtl="0" eaLnBrk="1" hangingPunct="1"/>
            <a:r>
              <a:rPr lang="en-US" smtClean="0"/>
              <a:t> This is a challenging task because the number of patches in an image</a:t>
            </a:r>
          </a:p>
          <a:p>
            <a:pPr algn="l" rtl="0" eaLnBrk="1" hangingPunct="1"/>
            <a:r>
              <a:rPr lang="en-US" smtClean="0"/>
              <a:t>is in themillions and one needs to ﬁnd Approximate Nearest</a:t>
            </a:r>
          </a:p>
          <a:p>
            <a:pPr algn="l" rtl="0" eaLnBrk="1" hangingPunct="1"/>
            <a:r>
              <a:rPr lang="en-US" smtClean="0"/>
              <a:t>Neighbors (ANN) for each patch in real or near real time.</a:t>
            </a:r>
          </a:p>
          <a:p>
            <a:pPr algn="l" rtl="0" eaLnBrk="1" hangingPunct="1"/>
            <a:endParaRPr lang="en-US" smtClean="0"/>
          </a:p>
          <a:p>
            <a:pPr algn="l" rtl="0"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ln/>
        </p:spPr>
      </p:sp>
      <p:sp>
        <p:nvSpPr>
          <p:cNvPr id="98306"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ln/>
        </p:spPr>
      </p:sp>
      <p:sp>
        <p:nvSpPr>
          <p:cNvPr id="100354"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ln/>
        </p:spPr>
      </p:sp>
      <p:sp>
        <p:nvSpPr>
          <p:cNvPr id="102402" name="Rectangle 3"/>
          <p:cNvSpPr>
            <a:spLocks noGrp="1" noChangeArrowheads="1"/>
          </p:cNvSpPr>
          <p:nvPr>
            <p:ph type="body" idx="1"/>
          </p:nvPr>
        </p:nvSpPr>
        <p:spPr>
          <a:noFill/>
          <a:ln/>
        </p:spPr>
        <p:txBody>
          <a:bodyPr/>
          <a:lstStyle/>
          <a:p>
            <a:pPr algn="l" rtl="0" eaLnBrk="1" hangingPunct="1"/>
            <a:r>
              <a:rPr lang="en-US" smtClean="0"/>
              <a:t>Another reason we discovered for our superior reconstruction capabilities is in what we call the ‘mapping incoherency’.</a:t>
            </a:r>
          </a:p>
          <a:p>
            <a:pPr algn="l" rtl="0" eaLnBrk="1" hangingPunct="1"/>
            <a:r>
              <a:rPr lang="en-US" smtClean="0"/>
              <a:t>If we compare the PM versus CSH produced mappings by looking at a single pixel in image ‘A’ – here, the gray pixel.  Since the PM search is only in image space, what typically happens is that the patches containing the pixels typically map coherently to the other image. However, the containing patches in the case of CSH are mapped much more incoherently. In any reconstruction framework, such a gray pixel will be an average of the pixels it is mapped to and this will turn out to be much more effective the larger the incoherency is. The extreme case we se here is that you might be averaging on a single value.</a:t>
            </a:r>
          </a:p>
          <a:p>
            <a:pPr algn="l" rtl="0"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ln/>
        </p:spPr>
      </p:sp>
      <p:sp>
        <p:nvSpPr>
          <p:cNvPr id="104450" name="Rectangle 3"/>
          <p:cNvSpPr>
            <a:spLocks noGrp="1" noChangeArrowheads="1"/>
          </p:cNvSpPr>
          <p:nvPr>
            <p:ph type="body" idx="1"/>
          </p:nvPr>
        </p:nvSpPr>
        <p:spPr>
          <a:noFill/>
          <a:ln/>
        </p:spPr>
        <p:txBody>
          <a:bodyPr/>
          <a:lstStyle/>
          <a:p>
            <a:pPr algn="l" rtl="0" eaLnBrk="1" hangingPunct="1"/>
            <a:r>
              <a:rPr lang="en-US" smtClean="0"/>
              <a:t>We’re going to see here how much more incoherent the CSH mapping is, in comparison to that of PM.</a:t>
            </a:r>
          </a:p>
          <a:p>
            <a:pPr algn="l" rtl="0" eaLnBrk="1" hangingPunct="1"/>
            <a:r>
              <a:rPr lang="en-US" smtClean="0"/>
              <a:t>So, if we </a:t>
            </a:r>
          </a:p>
          <a:p>
            <a:pPr algn="l" rtl="0" eaLnBrk="1" hangingPunct="1"/>
            <a:r>
              <a:rPr lang="en-US" smtClean="0"/>
              <a:t>We can see that the mapping is very peicewise smooth, where large continguos areas move coherently to a limited area of the target image.</a:t>
            </a:r>
          </a:p>
          <a:p>
            <a:pPr algn="l" rtl="0" eaLnBrk="1" hangingPunct="1"/>
            <a:r>
              <a:rPr lang="en-US" smtClean="0"/>
              <a:t>Unlike that, if we look at the CSH mapping, we can see that because it incorporates appearance in its search, its mapping is far less limited than the PM one and this is a reason for its better quality.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ln/>
        </p:spPr>
      </p:sp>
      <p:sp>
        <p:nvSpPr>
          <p:cNvPr id="109570" name="Rectangle 3"/>
          <p:cNvSpPr>
            <a:spLocks noGrp="1" noChangeArrowheads="1"/>
          </p:cNvSpPr>
          <p:nvPr>
            <p:ph type="body" idx="1"/>
          </p:nvPr>
        </p:nvSpPr>
        <p:spPr>
          <a:noFill/>
          <a:ln/>
        </p:spPr>
        <p:txBody>
          <a:bodyPr/>
          <a:lstStyle/>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pPr algn="l" rtl="0" eaLnBrk="1" hangingPunct="1"/>
            <a:r>
              <a:rPr lang="en-US" smtClean="0"/>
              <a:t>The traditional way to go with computing NNFs is by searching for the nearest patches in appearance space.</a:t>
            </a:r>
          </a:p>
          <a:p>
            <a:pPr algn="l" rtl="0" eaLnBrk="1" hangingPunct="1"/>
            <a:r>
              <a:rPr lang="en-US" smtClean="0"/>
              <a:t>Throwing all the patches into high dimensional space, this becomes an ordinary Nearest Neighbor Search.</a:t>
            </a:r>
          </a:p>
          <a:p>
            <a:pPr algn="l" rtl="0" eaLnBrk="1" hangingPunct="1"/>
            <a:r>
              <a:rPr lang="en-US" smtClean="0"/>
              <a:t>The common indexing techniques for this are KD-Trees and Locality Sensitive Hashing.</a:t>
            </a:r>
          </a:p>
          <a:p>
            <a:pPr algn="l" rtl="0" eaLnBrk="1" hangingPunct="1"/>
            <a:r>
              <a:rPr lang="en-US" smtClean="0"/>
              <a:t>The nice thing about them is that they can be as accurate as needed, but this comes at a high cost in runtime.</a:t>
            </a:r>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pPr algn="l" rtl="0" eaLnBrk="1" hangingPunct="1"/>
            <a:r>
              <a:rPr lang="en-US" smtClean="0"/>
              <a:t>Another way to go is to search in Image Space.</a:t>
            </a:r>
          </a:p>
          <a:p>
            <a:pPr algn="l" rtl="0" eaLnBrk="1" hangingPunct="1"/>
            <a:r>
              <a:rPr lang="en-US" smtClean="0"/>
              <a:t>If we are given the green pair of matching patches and look at the neighboring blue patch – the corresponding blue patch is likely to give a good match as well.</a:t>
            </a:r>
          </a:p>
          <a:p>
            <a:pPr algn="l" rtl="0" eaLnBrk="1" hangingPunct="1"/>
            <a:r>
              <a:rPr lang="en-US" smtClean="0"/>
              <a:t>These are highly overlapping patches in natural images which are generally quite smooth. </a:t>
            </a:r>
          </a:p>
          <a:p>
            <a:pPr algn="l" rtl="0" eaLnBrk="1" hangingPunct="1"/>
            <a:r>
              <a:rPr lang="en-US" smtClean="0"/>
              <a:t>This is coherency.</a:t>
            </a:r>
          </a:p>
          <a:p>
            <a:pPr algn="l" rtl="0" eaLnBrk="1" hangingPunct="1"/>
            <a:endParaRPr lang="en-US" smtClean="0"/>
          </a:p>
          <a:p>
            <a:pPr algn="l" rtl="0" eaLnBrk="1" hangingPunct="1"/>
            <a:endParaRPr lang="en-US" smtClean="0"/>
          </a:p>
          <a:p>
            <a:pPr algn="l" rtl="0" eaLnBrk="1" hangingPunct="1"/>
            <a:r>
              <a:rPr lang="en-US" smtClean="0"/>
              <a:t>--------------------------------------------------------------------------</a:t>
            </a:r>
          </a:p>
          <a:p>
            <a:pPr algn="l" rtl="0" eaLnBrk="1" hangingPunct="1"/>
            <a:r>
              <a:rPr lang="en-US" smtClean="0"/>
              <a:t>In the past, it was customary to compute ANNF with</a:t>
            </a:r>
          </a:p>
          <a:p>
            <a:pPr algn="l" rtl="0" eaLnBrk="1" hangingPunct="1"/>
            <a:r>
              <a:rPr lang="en-US" smtClean="0"/>
              <a:t>traditional approximate nearest neighbor tools such as Lo-</a:t>
            </a:r>
          </a:p>
          <a:p>
            <a:pPr algn="l" rtl="0" eaLnBrk="1" hangingPunct="1"/>
            <a:r>
              <a:rPr lang="en-US" smtClean="0"/>
              <a:t>cality Sensitive Hashing (LSH) [13] or KD-trees [1, 16].</a:t>
            </a:r>
          </a:p>
          <a:p>
            <a:pPr algn="l" rtl="0" eaLnBrk="1" hangingPunct="1"/>
            <a:r>
              <a:rPr lang="en-US" smtClean="0"/>
              <a:t>These tools perform well in terms of accuracy but are not as</a:t>
            </a:r>
          </a:p>
          <a:p>
            <a:pPr algn="l" rtl="0" eaLnBrk="1" hangingPunct="1"/>
            <a:r>
              <a:rPr lang="en-US" smtClean="0"/>
              <a:t>fast as one would hope. Recently, a novel method, termed</a:t>
            </a:r>
          </a:p>
          <a:p>
            <a:pPr algn="l" rtl="0" eaLnBrk="1" hangingPunct="1"/>
            <a:r>
              <a:rPr lang="en-US" smtClean="0"/>
              <a:t>PatchMatch [4], proved to outperform those methods by up</a:t>
            </a:r>
          </a:p>
          <a:p>
            <a:pPr algn="l" rtl="0" eaLnBrk="1" hangingPunct="1"/>
            <a:r>
              <a:rPr lang="en-US" smtClean="0"/>
              <a:t>to two orders of magnitude, making applications that rely</a:t>
            </a:r>
          </a:p>
          <a:p>
            <a:pPr algn="l" rtl="0" eaLnBrk="1" hangingPunct="1"/>
            <a:r>
              <a:rPr lang="en-US" smtClean="0"/>
              <a:t>on ANNF run at interactive rate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pPr algn="l" rtl="0" eaLnBrk="1" hangingPunct="1"/>
            <a:endParaRPr lang="he-I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pPr algn="l" rtl="0" eaLnBrk="1" hangingPunct="1"/>
            <a:endParaRPr lang="he-I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pPr algn="l" rtl="0" eaLnBrk="1" hangingPunct="1"/>
            <a:endParaRPr lang="he-I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E7F121-B5C4-4062-A46D-D18048753A8E}" type="datetimeFigureOut">
              <a:rPr lang="en-US"/>
              <a:pPr>
                <a:defRPr/>
              </a:pPr>
              <a:t>11/20/2011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F9B55C-842B-49B6-B76F-69F6E9406D6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181A92-9CC5-45F0-9CFD-95153C0DC783}" type="datetimeFigureOut">
              <a:rPr lang="en-US"/>
              <a:pPr>
                <a:defRPr/>
              </a:pPr>
              <a:t>11/20/2011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B01688-9440-4489-9DD5-377EB546227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D1E319-6778-4A0B-9119-7CC89E29A386}" type="datetimeFigureOut">
              <a:rPr lang="en-US"/>
              <a:pPr>
                <a:defRPr/>
              </a:pPr>
              <a:t>11/20/2011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FA9856-C105-45F1-B904-CC80728EEB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BED628-8F41-4392-886F-19694F15C94E}" type="datetimeFigureOut">
              <a:rPr lang="en-US"/>
              <a:pPr>
                <a:defRPr/>
              </a:pPr>
              <a:t>11/20/2011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403D24-BE62-4327-A480-D3960C8E8DD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10E4954-4EEE-4D16-87B5-444BD43CABC1}" type="datetimeFigureOut">
              <a:rPr lang="en-US"/>
              <a:pPr>
                <a:defRPr/>
              </a:pPr>
              <a:t>11/20/2011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5E39E9-32B3-4D2B-934A-DB454481CB1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415C8FC-0954-4D4F-9139-73FBA35B3315}" type="datetimeFigureOut">
              <a:rPr lang="en-US"/>
              <a:pPr>
                <a:defRPr/>
              </a:pPr>
              <a:t>11/20/2011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FD4259-D284-4FDC-AC10-B96C6BA976A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BDB399B-A213-4EFD-8E4C-6A0955DA659C}" type="datetimeFigureOut">
              <a:rPr lang="en-US"/>
              <a:pPr>
                <a:defRPr/>
              </a:pPr>
              <a:t>11/20/2011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052BBA-98FC-409F-9F77-B7B2AEDE658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921F977-3F9B-4803-9967-427108AD2113}" type="datetimeFigureOut">
              <a:rPr lang="en-US"/>
              <a:pPr>
                <a:defRPr/>
              </a:pPr>
              <a:t>11/20/2011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198B0F-F4B5-4A99-A85E-B0C4178CA6F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494D53-E4D6-419A-A747-DFCFA21C65CD}" type="datetimeFigureOut">
              <a:rPr lang="en-US"/>
              <a:pPr>
                <a:defRPr/>
              </a:pPr>
              <a:t>11/20/2011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D8B72E-E284-44FE-B227-47C867D620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8AB658-2AD7-4301-AC1E-3D208D0E4FEC}" type="datetimeFigureOut">
              <a:rPr lang="en-US"/>
              <a:pPr>
                <a:defRPr/>
              </a:pPr>
              <a:t>11/20/2011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96BE20-5B97-41C1-952E-AFCA0F73450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DEBAE8-6734-4E58-ACA5-5E1D77DAFD35}" type="datetimeFigureOut">
              <a:rPr lang="en-US"/>
              <a:pPr>
                <a:defRPr/>
              </a:pPr>
              <a:t>11/20/2011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B9DD57-1087-4719-8498-B98746E63C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schemeClr val="tx1">
                    <a:tint val="75000"/>
                  </a:schemeClr>
                </a:solidFill>
                <a:latin typeface="+mn-lt"/>
                <a:cs typeface="+mn-cs"/>
              </a:defRPr>
            </a:lvl1pPr>
          </a:lstStyle>
          <a:p>
            <a:pPr>
              <a:defRPr/>
            </a:pPr>
            <a:fld id="{49BB52CA-8001-44C7-A20E-6A9DFA510FF8}" type="datetimeFigureOut">
              <a:rPr lang="en-US"/>
              <a:pPr>
                <a:defRPr/>
              </a:pPr>
              <a:t>11/20/2011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AE847AC1-CBE9-431B-BBF0-748B82C290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26" Type="http://schemas.openxmlformats.org/officeDocument/2006/relationships/image" Target="../media/image45.jpeg"/><Relationship Id="rId3" Type="http://schemas.openxmlformats.org/officeDocument/2006/relationships/notesSlide" Target="../notesSlides/notesSlide27.xml"/><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5" Type="http://schemas.openxmlformats.org/officeDocument/2006/relationships/image" Target="../media/image44.jpeg"/><Relationship Id="rId2" Type="http://schemas.openxmlformats.org/officeDocument/2006/relationships/slideLayout" Target="../slideLayouts/slideLayout2.xml"/><Relationship Id="rId16" Type="http://schemas.openxmlformats.org/officeDocument/2006/relationships/image" Target="../media/image35.jpeg"/><Relationship Id="rId20" Type="http://schemas.openxmlformats.org/officeDocument/2006/relationships/image" Target="../media/image39.jpeg"/><Relationship Id="rId29" Type="http://schemas.openxmlformats.org/officeDocument/2006/relationships/image" Target="../media/image48.jpeg"/><Relationship Id="rId1" Type="http://schemas.openxmlformats.org/officeDocument/2006/relationships/tags" Target="../tags/tag21.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jpeg"/><Relationship Id="rId5" Type="http://schemas.openxmlformats.org/officeDocument/2006/relationships/image" Target="../media/image24.jpeg"/><Relationship Id="rId15" Type="http://schemas.openxmlformats.org/officeDocument/2006/relationships/image" Target="../media/image34.jpeg"/><Relationship Id="rId23" Type="http://schemas.openxmlformats.org/officeDocument/2006/relationships/image" Target="../media/image42.jpeg"/><Relationship Id="rId28" Type="http://schemas.openxmlformats.org/officeDocument/2006/relationships/image" Target="../media/image47.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 Id="rId22" Type="http://schemas.openxmlformats.org/officeDocument/2006/relationships/image" Target="../media/image41.jpeg"/><Relationship Id="rId27" Type="http://schemas.openxmlformats.org/officeDocument/2006/relationships/image" Target="../media/image46.jpeg"/><Relationship Id="rId30"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2.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3.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0.png"/><Relationship Id="rId4" Type="http://schemas.openxmlformats.org/officeDocument/2006/relationships/hyperlink" Target="http://www.eng.tau.ac.il/~simonk/CSH"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1484313"/>
            <a:ext cx="7772400" cy="1470025"/>
          </a:xfrm>
        </p:spPr>
        <p:txBody>
          <a:bodyPr/>
          <a:lstStyle/>
          <a:p>
            <a:pPr eaLnBrk="1" hangingPunct="1"/>
            <a:r>
              <a:rPr lang="en-US" sz="4800" smtClean="0"/>
              <a:t>Coherency Sensitive Hashing</a:t>
            </a:r>
          </a:p>
        </p:txBody>
      </p:sp>
      <p:sp>
        <p:nvSpPr>
          <p:cNvPr id="15362" name="Subtitle 2"/>
          <p:cNvSpPr>
            <a:spLocks noGrp="1"/>
          </p:cNvSpPr>
          <p:nvPr>
            <p:ph type="subTitle" idx="1"/>
          </p:nvPr>
        </p:nvSpPr>
        <p:spPr>
          <a:xfrm>
            <a:off x="1371600" y="3240088"/>
            <a:ext cx="6400800" cy="1752600"/>
          </a:xfrm>
        </p:spPr>
        <p:txBody>
          <a:bodyPr/>
          <a:lstStyle/>
          <a:p>
            <a:pPr eaLnBrk="1" hangingPunct="1"/>
            <a:r>
              <a:rPr lang="en-US" sz="3600" smtClean="0">
                <a:solidFill>
                  <a:srgbClr val="7030A0"/>
                </a:solidFill>
              </a:rPr>
              <a:t>Simon Korman </a:t>
            </a:r>
            <a:r>
              <a:rPr lang="en-US" smtClean="0">
                <a:solidFill>
                  <a:schemeClr val="tx1"/>
                </a:solidFill>
              </a:rPr>
              <a:t>and</a:t>
            </a:r>
            <a:r>
              <a:rPr lang="en-US" sz="3600" smtClean="0">
                <a:solidFill>
                  <a:srgbClr val="7030A0"/>
                </a:solidFill>
              </a:rPr>
              <a:t> Shai Avidan</a:t>
            </a:r>
          </a:p>
        </p:txBody>
      </p:sp>
      <p:pic>
        <p:nvPicPr>
          <p:cNvPr id="15363" name="Picture 2"/>
          <p:cNvPicPr>
            <a:picLocks noChangeAspect="1" noChangeArrowheads="1"/>
          </p:cNvPicPr>
          <p:nvPr/>
        </p:nvPicPr>
        <p:blipFill>
          <a:blip r:embed="rId3"/>
          <a:srcRect/>
          <a:stretch>
            <a:fillRect/>
          </a:stretch>
        </p:blipFill>
        <p:spPr bwMode="auto">
          <a:xfrm>
            <a:off x="2411413" y="4152900"/>
            <a:ext cx="1146175" cy="1438275"/>
          </a:xfrm>
          <a:prstGeom prst="rect">
            <a:avLst/>
          </a:prstGeom>
          <a:noFill/>
          <a:ln w="9525">
            <a:noFill/>
            <a:miter lim="800000"/>
            <a:headEnd/>
            <a:tailEnd/>
          </a:ln>
        </p:spPr>
      </p:pic>
      <p:sp>
        <p:nvSpPr>
          <p:cNvPr id="15364" name="Title 1"/>
          <p:cNvSpPr txBox="1">
            <a:spLocks/>
          </p:cNvSpPr>
          <p:nvPr/>
        </p:nvSpPr>
        <p:spPr bwMode="auto">
          <a:xfrm>
            <a:off x="3635375" y="4367213"/>
            <a:ext cx="3673475" cy="1009650"/>
          </a:xfrm>
          <a:prstGeom prst="rect">
            <a:avLst/>
          </a:prstGeom>
          <a:noFill/>
          <a:ln w="9525">
            <a:noFill/>
            <a:miter lim="800000"/>
            <a:headEnd/>
            <a:tailEnd/>
          </a:ln>
        </p:spPr>
        <p:txBody>
          <a:bodyPr anchor="ctr"/>
          <a:lstStyle/>
          <a:p>
            <a:pPr algn="l" rtl="0"/>
            <a:r>
              <a:rPr lang="en-US" sz="3200">
                <a:latin typeface="Calibri" pitchFamily="34" charset="0"/>
              </a:rPr>
              <a:t>Tel-Aviv University</a:t>
            </a:r>
          </a:p>
        </p:txBody>
      </p:sp>
    </p:spTree>
  </p:cSld>
  <p:clrMapOvr>
    <a:masterClrMapping/>
  </p:clrMapOvr>
  <p:transition spd="slow" advTm="868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p:cNvSpPr>
          <p:nvPr>
            <p:ph type="body" idx="4294967295"/>
          </p:nvPr>
        </p:nvSpPr>
        <p:spPr>
          <a:xfrm>
            <a:off x="457200" y="1600200"/>
            <a:ext cx="8229600" cy="1973263"/>
          </a:xfrm>
        </p:spPr>
        <p:txBody>
          <a:bodyPr/>
          <a:lstStyle/>
          <a:p>
            <a:pPr eaLnBrk="1" hangingPunct="1"/>
            <a:r>
              <a:rPr lang="en-US" sz="2800" smtClean="0"/>
              <a:t>An iterative randomized algorithm</a:t>
            </a:r>
          </a:p>
          <a:p>
            <a:pPr eaLnBrk="1" hangingPunct="1"/>
            <a:r>
              <a:rPr lang="en-US" sz="2800" smtClean="0"/>
              <a:t>Simple and fast (runtime is in the seconds)</a:t>
            </a:r>
          </a:p>
          <a:p>
            <a:pPr marL="342900" lvl="1" indent="-342900" eaLnBrk="1" hangingPunct="1">
              <a:buFont typeface="Arial" charset="0"/>
              <a:buChar char="•"/>
            </a:pPr>
            <a:r>
              <a:rPr lang="en-US" smtClean="0"/>
              <a:t>Based on </a:t>
            </a:r>
            <a:r>
              <a:rPr lang="en-US" u="sng" smtClean="0"/>
              <a:t>local propagation</a:t>
            </a:r>
            <a:r>
              <a:rPr lang="en-US" smtClean="0"/>
              <a:t> and </a:t>
            </a:r>
            <a:r>
              <a:rPr lang="en-US" u="sng" smtClean="0"/>
              <a:t>mostly-local search</a:t>
            </a:r>
            <a:r>
              <a:rPr lang="en-US" smtClean="0"/>
              <a:t> </a:t>
            </a:r>
          </a:p>
          <a:p>
            <a:pPr eaLnBrk="1" hangingPunct="1"/>
            <a:r>
              <a:rPr lang="en-US" sz="2800" smtClean="0"/>
              <a:t>Heavily relies on the fact that images are generally </a:t>
            </a:r>
            <a:r>
              <a:rPr lang="en-US" sz="2800" u="sng" smtClean="0"/>
              <a:t>coherent</a:t>
            </a:r>
            <a:endParaRPr lang="en-US" sz="2800" smtClean="0"/>
          </a:p>
        </p:txBody>
      </p:sp>
      <p:graphicFrame>
        <p:nvGraphicFramePr>
          <p:cNvPr id="9" name="Table 8"/>
          <p:cNvGraphicFramePr>
            <a:graphicFrameLocks noGrp="1"/>
          </p:cNvGraphicFramePr>
          <p:nvPr/>
        </p:nvGraphicFramePr>
        <p:xfrm>
          <a:off x="5292725" y="4365625"/>
          <a:ext cx="2592388" cy="194310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49555">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49555">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graphicFrame>
        <p:nvGraphicFramePr>
          <p:cNvPr id="10" name="Table 9"/>
          <p:cNvGraphicFramePr>
            <a:graphicFrameLocks noGrp="1"/>
          </p:cNvGraphicFramePr>
          <p:nvPr/>
        </p:nvGraphicFramePr>
        <p:xfrm>
          <a:off x="1692275" y="4365625"/>
          <a:ext cx="2592388" cy="1943100"/>
        </p:xfrm>
        <a:graphic>
          <a:graphicData uri="http://schemas.openxmlformats.org/drawingml/2006/table">
            <a:tbl>
              <a:tblPr>
                <a:tableStyleId>{616DA210-FB5B-4158-B5E0-FEB733F419BA}</a:tableStyleId>
              </a:tblPr>
              <a:tblGrid>
                <a:gridCol w="144016"/>
                <a:gridCol w="144016"/>
                <a:gridCol w="144016"/>
                <a:gridCol w="144016"/>
                <a:gridCol w="144016"/>
                <a:gridCol w="144016"/>
                <a:gridCol w="144016"/>
                <a:gridCol w="144016"/>
                <a:gridCol w="144016"/>
                <a:gridCol w="144016"/>
                <a:gridCol w="144016"/>
                <a:gridCol w="144016"/>
                <a:gridCol w="144016"/>
                <a:gridCol w="144016"/>
                <a:gridCol w="144016"/>
                <a:gridCol w="144016"/>
                <a:gridCol w="144016"/>
                <a:gridCol w="144016"/>
              </a:tblGrid>
              <a:tr h="149555">
                <a:tc>
                  <a:txBody>
                    <a:bodyPr/>
                    <a:lstStyle/>
                    <a:p>
                      <a:pPr algn="r" rtl="1"/>
                      <a:endParaRPr lang="en-US" sz="100" dirty="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dirty="0"/>
                    </a:p>
                  </a:txBody>
                  <a:tcPr marL="0" marR="0" marT="0" marB="0"/>
                </a:tc>
                <a:tc>
                  <a:txBody>
                    <a:bodyPr/>
                    <a:lstStyle/>
                    <a:p>
                      <a:pPr algn="r" rtl="1"/>
                      <a:endParaRPr lang="en-US" sz="100"/>
                    </a:p>
                  </a:txBody>
                  <a:tcPr marL="0" marR="0" marT="0" marB="0"/>
                </a:tc>
                <a:tc>
                  <a:txBody>
                    <a:bodyPr/>
                    <a:lstStyle/>
                    <a:p>
                      <a:pPr algn="r" rtl="1"/>
                      <a:endParaRPr lang="en-US" sz="100" dirty="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dirty="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dirty="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dirty="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dirty="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dirty="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r>
              <a:tr h="149555">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c>
                  <a:txBody>
                    <a:bodyPr/>
                    <a:lstStyle/>
                    <a:p>
                      <a:pPr algn="r" rtl="1"/>
                      <a:endParaRPr lang="en-US" sz="100" dirty="0"/>
                    </a:p>
                  </a:txBody>
                  <a:tcPr marL="0" marR="0" marT="0" marB="0"/>
                </a:tc>
              </a:tr>
            </a:tbl>
          </a:graphicData>
        </a:graphic>
      </p:graphicFrame>
      <p:sp>
        <p:nvSpPr>
          <p:cNvPr id="7" name="Rectangle 6"/>
          <p:cNvSpPr/>
          <p:nvPr/>
        </p:nvSpPr>
        <p:spPr>
          <a:xfrm>
            <a:off x="1979613" y="4654550"/>
            <a:ext cx="1008062" cy="10795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132013" y="4806950"/>
            <a:ext cx="1008062" cy="10795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6300788" y="4799013"/>
            <a:ext cx="1008062" cy="10795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6453188" y="4951413"/>
            <a:ext cx="1008062" cy="10795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334" name="Rectangle 2"/>
          <p:cNvSpPr txBox="1">
            <a:spLocks/>
          </p:cNvSpPr>
          <p:nvPr/>
        </p:nvSpPr>
        <p:spPr bwMode="auto">
          <a:xfrm>
            <a:off x="457200" y="188913"/>
            <a:ext cx="8229600" cy="1143000"/>
          </a:xfrm>
          <a:prstGeom prst="rect">
            <a:avLst/>
          </a:prstGeom>
          <a:noFill/>
          <a:ln w="9525">
            <a:noFill/>
            <a:miter lim="800000"/>
            <a:headEnd/>
            <a:tailEnd/>
          </a:ln>
        </p:spPr>
        <p:txBody>
          <a:bodyPr/>
          <a:lstStyle/>
          <a:p>
            <a:pPr algn="ctr" rtl="0"/>
            <a:r>
              <a:rPr lang="en-US" sz="4000">
                <a:latin typeface="Calibri" pitchFamily="34" charset="0"/>
              </a:rPr>
              <a:t>Image Space - </a:t>
            </a:r>
            <a:r>
              <a:rPr lang="en-US" sz="3200">
                <a:latin typeface="Calibri" pitchFamily="34" charset="0"/>
              </a:rPr>
              <a:t>the </a:t>
            </a:r>
            <a:r>
              <a:rPr lang="en-US" sz="3200">
                <a:solidFill>
                  <a:srgbClr val="0070C0"/>
                </a:solidFill>
                <a:latin typeface="Calibri" pitchFamily="34" charset="0"/>
              </a:rPr>
              <a:t>PatchMatch</a:t>
            </a:r>
            <a:r>
              <a:rPr lang="en-US" sz="3200">
                <a:latin typeface="Calibri" pitchFamily="34" charset="0"/>
              </a:rPr>
              <a:t> algorithm</a:t>
            </a:r>
            <a:r>
              <a:rPr lang="en-US" sz="4000">
                <a:latin typeface="Calibri" pitchFamily="34" charset="0"/>
              </a:rPr>
              <a:t> </a:t>
            </a:r>
            <a:r>
              <a:rPr lang="en-US" sz="2800">
                <a:latin typeface="Calibri" pitchFamily="34" charset="0"/>
              </a:rPr>
              <a:t>[Barnes et al, SIGRAPH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a:xfrm>
            <a:off x="457200" y="-26988"/>
            <a:ext cx="8229600" cy="1143001"/>
          </a:xfrm>
        </p:spPr>
        <p:txBody>
          <a:bodyPr/>
          <a:lstStyle/>
          <a:p>
            <a:pPr eaLnBrk="1" hangingPunct="1"/>
            <a:r>
              <a:rPr lang="en-US" smtClean="0"/>
              <a:t>Coherency Sensitive Hashing (</a:t>
            </a:r>
            <a:r>
              <a:rPr lang="en-US" smtClean="0">
                <a:solidFill>
                  <a:srgbClr val="0070C0"/>
                </a:solidFill>
              </a:rPr>
              <a:t>CSH</a:t>
            </a:r>
            <a:r>
              <a:rPr lang="en-US" smtClean="0"/>
              <a:t>)</a:t>
            </a:r>
          </a:p>
        </p:txBody>
      </p:sp>
      <p:sp>
        <p:nvSpPr>
          <p:cNvPr id="31747" name="Rectangle 3"/>
          <p:cNvSpPr>
            <a:spLocks noGrp="1"/>
          </p:cNvSpPr>
          <p:nvPr>
            <p:ph type="body" idx="1"/>
          </p:nvPr>
        </p:nvSpPr>
        <p:spPr>
          <a:xfrm>
            <a:off x="457200" y="2060575"/>
            <a:ext cx="8229600" cy="4525963"/>
          </a:xfrm>
        </p:spPr>
        <p:txBody>
          <a:bodyPr/>
          <a:lstStyle/>
          <a:p>
            <a:pPr eaLnBrk="1" hangingPunct="1"/>
            <a:r>
              <a:rPr lang="en-US" smtClean="0"/>
              <a:t>Find good matches</a:t>
            </a:r>
          </a:p>
          <a:p>
            <a:pPr eaLnBrk="1" hangingPunct="1"/>
            <a:r>
              <a:rPr lang="en-US" smtClean="0"/>
              <a:t>Propagate them across patches that either:</a:t>
            </a:r>
          </a:p>
          <a:p>
            <a:pPr lvl="1" eaLnBrk="1" hangingPunct="1"/>
            <a:r>
              <a:rPr lang="en-US" smtClean="0"/>
              <a:t>Are neighbors (image space)</a:t>
            </a:r>
          </a:p>
          <a:p>
            <a:pPr lvl="1" eaLnBrk="1" hangingPunct="1"/>
            <a:endParaRPr lang="en-US" smtClean="0"/>
          </a:p>
          <a:p>
            <a:pPr lvl="1" eaLnBrk="1" hangingPunct="1"/>
            <a:endParaRPr lang="en-US" smtClean="0"/>
          </a:p>
          <a:p>
            <a:pPr lvl="1" eaLnBrk="1" hangingPunct="1"/>
            <a:r>
              <a:rPr lang="en-US" smtClean="0"/>
              <a:t>Share hash values (appearance space)</a:t>
            </a:r>
            <a:endParaRPr lang="he-IL" smtClean="0"/>
          </a:p>
        </p:txBody>
      </p:sp>
      <p:cxnSp>
        <p:nvCxnSpPr>
          <p:cNvPr id="5" name="Straight Connector 4"/>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755650" y="1268413"/>
            <a:ext cx="7704138" cy="57626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r>
              <a:rPr lang="en-US" sz="3200" dirty="0"/>
              <a:t>Combine image space and appearance space</a:t>
            </a:r>
          </a:p>
        </p:txBody>
      </p:sp>
      <p:sp>
        <p:nvSpPr>
          <p:cNvPr id="6" name="Rectangle 5"/>
          <p:cNvSpPr>
            <a:spLocks noChangeAspect="1"/>
          </p:cNvSpPr>
          <p:nvPr/>
        </p:nvSpPr>
        <p:spPr>
          <a:xfrm>
            <a:off x="5467350" y="3546475"/>
            <a:ext cx="649288" cy="647700"/>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a:spLocks noChangeAspect="1"/>
          </p:cNvSpPr>
          <p:nvPr/>
        </p:nvSpPr>
        <p:spPr>
          <a:xfrm>
            <a:off x="5568950" y="3644900"/>
            <a:ext cx="649288" cy="6477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a:spLocks noChangeAspect="1"/>
          </p:cNvSpPr>
          <p:nvPr/>
        </p:nvSpPr>
        <p:spPr>
          <a:xfrm>
            <a:off x="6804025" y="5202238"/>
            <a:ext cx="647700" cy="649287"/>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0" name="Group 644"/>
          <p:cNvGraphicFramePr>
            <a:graphicFrameLocks noGrp="1"/>
          </p:cNvGraphicFramePr>
          <p:nvPr/>
        </p:nvGraphicFramePr>
        <p:xfrm>
          <a:off x="8143875" y="4298950"/>
          <a:ext cx="649288" cy="2312988"/>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1" name="AutoShape 640"/>
          <p:cNvCxnSpPr>
            <a:cxnSpLocks noChangeShapeType="1"/>
          </p:cNvCxnSpPr>
          <p:nvPr/>
        </p:nvCxnSpPr>
        <p:spPr bwMode="auto">
          <a:xfrm>
            <a:off x="7466013" y="5535613"/>
            <a:ext cx="649287" cy="63500"/>
          </a:xfrm>
          <a:prstGeom prst="straightConnector1">
            <a:avLst/>
          </a:prstGeom>
          <a:noFill/>
          <a:ln w="25400">
            <a:solidFill>
              <a:srgbClr val="FF0000"/>
            </a:solidFill>
            <a:round/>
            <a:headEnd/>
            <a:tailEnd type="arrow" w="lg" len="lg"/>
          </a:ln>
        </p:spPr>
      </p:cxnSp>
      <p:cxnSp>
        <p:nvCxnSpPr>
          <p:cNvPr id="18" name="AutoShape 640"/>
          <p:cNvCxnSpPr>
            <a:cxnSpLocks noChangeShapeType="1"/>
            <a:stCxn id="27" idx="3"/>
          </p:cNvCxnSpPr>
          <p:nvPr/>
        </p:nvCxnSpPr>
        <p:spPr bwMode="auto">
          <a:xfrm flipV="1">
            <a:off x="7343775" y="5641975"/>
            <a:ext cx="776288" cy="784225"/>
          </a:xfrm>
          <a:prstGeom prst="straightConnector1">
            <a:avLst/>
          </a:prstGeom>
          <a:noFill/>
          <a:ln w="25400">
            <a:solidFill>
              <a:srgbClr val="FF0000"/>
            </a:solidFill>
            <a:round/>
            <a:headEnd/>
            <a:tailEnd type="arrow" w="lg" len="lg"/>
          </a:ln>
        </p:spPr>
      </p:cxnSp>
      <p:sp>
        <p:nvSpPr>
          <p:cNvPr id="27" name="Rectangle 26"/>
          <p:cNvSpPr>
            <a:spLocks noChangeAspect="1"/>
          </p:cNvSpPr>
          <p:nvPr/>
        </p:nvSpPr>
        <p:spPr>
          <a:xfrm>
            <a:off x="6696075" y="6102350"/>
            <a:ext cx="647700" cy="6477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ransition spd="slow" advTm="3138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74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a:off x="4162425" y="4391025"/>
            <a:ext cx="354013" cy="552450"/>
          </a:xfrm>
          <a:custGeom>
            <a:avLst/>
            <a:gdLst>
              <a:gd name="connsiteX0" fmla="*/ 353683 w 353683"/>
              <a:gd name="connsiteY0" fmla="*/ 0 h 552091"/>
              <a:gd name="connsiteX1" fmla="*/ 0 w 353683"/>
              <a:gd name="connsiteY1" fmla="*/ 189781 h 552091"/>
              <a:gd name="connsiteX2" fmla="*/ 353683 w 353683"/>
              <a:gd name="connsiteY2" fmla="*/ 552091 h 552091"/>
              <a:gd name="connsiteX3" fmla="*/ 353683 w 353683"/>
              <a:gd name="connsiteY3" fmla="*/ 0 h 552091"/>
            </a:gdLst>
            <a:ahLst/>
            <a:cxnLst>
              <a:cxn ang="0">
                <a:pos x="connsiteX0" y="connsiteY0"/>
              </a:cxn>
              <a:cxn ang="0">
                <a:pos x="connsiteX1" y="connsiteY1"/>
              </a:cxn>
              <a:cxn ang="0">
                <a:pos x="connsiteX2" y="connsiteY2"/>
              </a:cxn>
              <a:cxn ang="0">
                <a:pos x="connsiteX3" y="connsiteY3"/>
              </a:cxn>
            </a:cxnLst>
            <a:rect l="l" t="t" r="r" b="b"/>
            <a:pathLst>
              <a:path w="353683" h="552091">
                <a:moveTo>
                  <a:pt x="353683" y="0"/>
                </a:moveTo>
                <a:lnTo>
                  <a:pt x="0" y="189781"/>
                </a:lnTo>
                <a:lnTo>
                  <a:pt x="353683" y="552091"/>
                </a:lnTo>
                <a:lnTo>
                  <a:pt x="353683" y="0"/>
                </a:lnTo>
                <a:close/>
              </a:path>
            </a:pathLst>
          </a:custGeom>
          <a:solidFill>
            <a:schemeClr val="bg1">
              <a:lumMod val="50000"/>
              <a:alpha val="53000"/>
            </a:schemeClr>
          </a:solidFill>
          <a:ln>
            <a:noFill/>
          </a:ln>
          <a:effectLst/>
        </p:spPr>
        <p:txBody>
          <a:bodyPr/>
          <a:lstStyle/>
          <a:p>
            <a:pPr>
              <a:defRPr/>
            </a:pPr>
            <a:endParaRPr lang="en-US">
              <a:solidFill>
                <a:srgbClr val="000000"/>
              </a:solidFill>
              <a:latin typeface="Times New Roman" pitchFamily="18" charset="0"/>
            </a:endParaRPr>
          </a:p>
        </p:txBody>
      </p:sp>
      <p:sp>
        <p:nvSpPr>
          <p:cNvPr id="157" name="Freeform 52"/>
          <p:cNvSpPr>
            <a:spLocks/>
          </p:cNvSpPr>
          <p:nvPr/>
        </p:nvSpPr>
        <p:spPr bwMode="auto">
          <a:xfrm>
            <a:off x="5051425" y="4049713"/>
            <a:ext cx="477838" cy="666750"/>
          </a:xfrm>
          <a:custGeom>
            <a:avLst/>
            <a:gdLst>
              <a:gd name="T0" fmla="*/ 0 w 301"/>
              <a:gd name="T1" fmla="*/ 37 h 420"/>
              <a:gd name="T2" fmla="*/ 2 w 301"/>
              <a:gd name="T3" fmla="*/ 420 h 420"/>
              <a:gd name="T4" fmla="*/ 301 w 301"/>
              <a:gd name="T5" fmla="*/ 253 h 420"/>
              <a:gd name="T6" fmla="*/ 66 w 301"/>
              <a:gd name="T7" fmla="*/ 0 h 420"/>
              <a:gd name="T8" fmla="*/ 0 w 301"/>
              <a:gd name="T9" fmla="*/ 37 h 420"/>
            </a:gdLst>
            <a:ahLst/>
            <a:cxnLst>
              <a:cxn ang="0">
                <a:pos x="T0" y="T1"/>
              </a:cxn>
              <a:cxn ang="0">
                <a:pos x="T2" y="T3"/>
              </a:cxn>
              <a:cxn ang="0">
                <a:pos x="T4" y="T5"/>
              </a:cxn>
              <a:cxn ang="0">
                <a:pos x="T6" y="T7"/>
              </a:cxn>
              <a:cxn ang="0">
                <a:pos x="T8" y="T9"/>
              </a:cxn>
            </a:cxnLst>
            <a:rect l="0" t="0" r="r" b="b"/>
            <a:pathLst>
              <a:path w="301" h="420">
                <a:moveTo>
                  <a:pt x="0" y="37"/>
                </a:moveTo>
                <a:lnTo>
                  <a:pt x="2" y="420"/>
                </a:lnTo>
                <a:lnTo>
                  <a:pt x="301" y="253"/>
                </a:lnTo>
                <a:lnTo>
                  <a:pt x="66" y="0"/>
                </a:lnTo>
                <a:lnTo>
                  <a:pt x="0" y="37"/>
                </a:lnTo>
                <a:close/>
              </a:path>
            </a:pathLst>
          </a:custGeom>
          <a:solidFill>
            <a:schemeClr val="bg1">
              <a:lumMod val="50000"/>
              <a:alpha val="53000"/>
            </a:schemeClr>
          </a:solidFill>
          <a:ln>
            <a:noFill/>
          </a:ln>
          <a:effectLst/>
          <a:extLst/>
        </p:spPr>
        <p:txBody>
          <a:bodyPr/>
          <a:lstStyle/>
          <a:p>
            <a:pPr>
              <a:defRPr/>
            </a:pPr>
            <a:endParaRPr lang="en-US">
              <a:solidFill>
                <a:srgbClr val="000000"/>
              </a:solidFill>
              <a:latin typeface="Times New Roman" pitchFamily="18" charset="0"/>
            </a:endParaRPr>
          </a:p>
        </p:txBody>
      </p:sp>
      <p:sp>
        <p:nvSpPr>
          <p:cNvPr id="11924" name="Rectangle 2"/>
          <p:cNvSpPr>
            <a:spLocks noGrp="1"/>
          </p:cNvSpPr>
          <p:nvPr>
            <p:ph type="title"/>
          </p:nvPr>
        </p:nvSpPr>
        <p:spPr>
          <a:xfrm>
            <a:off x="457200" y="-26988"/>
            <a:ext cx="8229600" cy="1143001"/>
          </a:xfrm>
        </p:spPr>
        <p:txBody>
          <a:bodyPr/>
          <a:lstStyle/>
          <a:p>
            <a:pPr eaLnBrk="1" hangingPunct="1"/>
            <a:r>
              <a:rPr lang="en-US" smtClean="0">
                <a:solidFill>
                  <a:srgbClr val="0070C0"/>
                </a:solidFill>
              </a:rPr>
              <a:t>CSH </a:t>
            </a:r>
            <a:r>
              <a:rPr lang="en-US" smtClean="0"/>
              <a:t>- The LSH Framework</a:t>
            </a:r>
          </a:p>
        </p:txBody>
      </p:sp>
      <p:sp>
        <p:nvSpPr>
          <p:cNvPr id="11925" name="Rectangle 3"/>
          <p:cNvSpPr>
            <a:spLocks noGrp="1"/>
          </p:cNvSpPr>
          <p:nvPr>
            <p:ph type="body" idx="1"/>
          </p:nvPr>
        </p:nvSpPr>
        <p:spPr>
          <a:xfrm>
            <a:off x="457200" y="1196975"/>
            <a:ext cx="8229600" cy="5256213"/>
          </a:xfrm>
        </p:spPr>
        <p:txBody>
          <a:bodyPr/>
          <a:lstStyle/>
          <a:p>
            <a:pPr marL="457200" lvl="1" indent="0" eaLnBrk="1" hangingPunct="1">
              <a:buClr>
                <a:schemeClr val="tx1"/>
              </a:buClr>
              <a:buFont typeface="Arial" charset="0"/>
              <a:buNone/>
            </a:pPr>
            <a:endParaRPr lang="en-US" sz="2000" smtClean="0"/>
          </a:p>
          <a:p>
            <a:pPr eaLnBrk="1" hangingPunct="1">
              <a:buClr>
                <a:schemeClr val="tx1"/>
              </a:buClr>
            </a:pPr>
            <a:endParaRPr lang="en-US" sz="2400" smtClean="0"/>
          </a:p>
          <a:p>
            <a:pPr eaLnBrk="1" hangingPunct="1"/>
            <a:endParaRPr lang="en-US" sz="2800" smtClean="0"/>
          </a:p>
        </p:txBody>
      </p:sp>
      <p:grpSp>
        <p:nvGrpSpPr>
          <p:cNvPr id="52" name="Group 2"/>
          <p:cNvGrpSpPr>
            <a:grpSpLocks/>
          </p:cNvGrpSpPr>
          <p:nvPr/>
        </p:nvGrpSpPr>
        <p:grpSpPr bwMode="auto">
          <a:xfrm>
            <a:off x="3132138" y="2960688"/>
            <a:ext cx="3816350" cy="3911600"/>
            <a:chOff x="113" y="1646"/>
            <a:chExt cx="2404" cy="2464"/>
          </a:xfrm>
        </p:grpSpPr>
        <p:grpSp>
          <p:nvGrpSpPr>
            <p:cNvPr id="12079" name="Group 3"/>
            <p:cNvGrpSpPr>
              <a:grpSpLocks/>
            </p:cNvGrpSpPr>
            <p:nvPr/>
          </p:nvGrpSpPr>
          <p:grpSpPr bwMode="auto">
            <a:xfrm>
              <a:off x="113" y="1843"/>
              <a:ext cx="2404" cy="2267"/>
              <a:chOff x="945" y="1434"/>
              <a:chExt cx="2404" cy="2267"/>
            </a:xfrm>
          </p:grpSpPr>
          <p:sp>
            <p:nvSpPr>
              <p:cNvPr id="12086" name="Line 4"/>
              <p:cNvSpPr>
                <a:spLocks noChangeShapeType="1"/>
              </p:cNvSpPr>
              <p:nvPr/>
            </p:nvSpPr>
            <p:spPr bwMode="auto">
              <a:xfrm flipV="1">
                <a:off x="945" y="1434"/>
                <a:ext cx="2404" cy="0"/>
              </a:xfrm>
              <a:prstGeom prst="line">
                <a:avLst/>
              </a:prstGeom>
              <a:noFill/>
              <a:ln w="19050">
                <a:solidFill>
                  <a:schemeClr val="tx1"/>
                </a:solidFill>
                <a:round/>
                <a:headEnd/>
                <a:tailEnd/>
              </a:ln>
            </p:spPr>
            <p:txBody>
              <a:bodyPr/>
              <a:lstStyle/>
              <a:p>
                <a:endParaRPr lang="he-IL"/>
              </a:p>
            </p:txBody>
          </p:sp>
          <p:sp>
            <p:nvSpPr>
              <p:cNvPr id="12087" name="Line 5"/>
              <p:cNvSpPr>
                <a:spLocks noChangeShapeType="1"/>
              </p:cNvSpPr>
              <p:nvPr/>
            </p:nvSpPr>
            <p:spPr bwMode="auto">
              <a:xfrm rot="5400000" flipV="1">
                <a:off x="22" y="2568"/>
                <a:ext cx="2267" cy="0"/>
              </a:xfrm>
              <a:prstGeom prst="line">
                <a:avLst/>
              </a:prstGeom>
              <a:noFill/>
              <a:ln w="19050" cap="rnd">
                <a:solidFill>
                  <a:schemeClr val="tx1"/>
                </a:solidFill>
                <a:prstDash val="sysDot"/>
                <a:round/>
                <a:headEnd/>
                <a:tailEnd/>
              </a:ln>
            </p:spPr>
            <p:txBody>
              <a:bodyPr/>
              <a:lstStyle/>
              <a:p>
                <a:endParaRPr lang="he-IL"/>
              </a:p>
            </p:txBody>
          </p:sp>
          <p:sp>
            <p:nvSpPr>
              <p:cNvPr id="12088" name="Line 6"/>
              <p:cNvSpPr>
                <a:spLocks noChangeShapeType="1"/>
              </p:cNvSpPr>
              <p:nvPr/>
            </p:nvSpPr>
            <p:spPr bwMode="auto">
              <a:xfrm rot="5400000" flipV="1">
                <a:off x="354" y="2568"/>
                <a:ext cx="2267" cy="0"/>
              </a:xfrm>
              <a:prstGeom prst="line">
                <a:avLst/>
              </a:prstGeom>
              <a:noFill/>
              <a:ln w="19050" cap="rnd">
                <a:solidFill>
                  <a:schemeClr val="tx1"/>
                </a:solidFill>
                <a:prstDash val="sysDot"/>
                <a:round/>
                <a:headEnd/>
                <a:tailEnd/>
              </a:ln>
            </p:spPr>
            <p:txBody>
              <a:bodyPr/>
              <a:lstStyle/>
              <a:p>
                <a:endParaRPr lang="he-IL"/>
              </a:p>
            </p:txBody>
          </p:sp>
          <p:sp>
            <p:nvSpPr>
              <p:cNvPr id="12089" name="Line 7"/>
              <p:cNvSpPr>
                <a:spLocks noChangeShapeType="1"/>
              </p:cNvSpPr>
              <p:nvPr/>
            </p:nvSpPr>
            <p:spPr bwMode="auto">
              <a:xfrm rot="5400000" flipV="1">
                <a:off x="687" y="2568"/>
                <a:ext cx="2267" cy="0"/>
              </a:xfrm>
              <a:prstGeom prst="line">
                <a:avLst/>
              </a:prstGeom>
              <a:noFill/>
              <a:ln w="19050" cap="rnd">
                <a:solidFill>
                  <a:schemeClr val="tx1"/>
                </a:solidFill>
                <a:prstDash val="sysDot"/>
                <a:round/>
                <a:headEnd/>
                <a:tailEnd/>
              </a:ln>
            </p:spPr>
            <p:txBody>
              <a:bodyPr/>
              <a:lstStyle/>
              <a:p>
                <a:endParaRPr lang="he-IL"/>
              </a:p>
            </p:txBody>
          </p:sp>
          <p:sp>
            <p:nvSpPr>
              <p:cNvPr id="12090" name="Line 8"/>
              <p:cNvSpPr>
                <a:spLocks noChangeShapeType="1"/>
              </p:cNvSpPr>
              <p:nvPr/>
            </p:nvSpPr>
            <p:spPr bwMode="auto">
              <a:xfrm rot="5400000" flipV="1">
                <a:off x="1020" y="2568"/>
                <a:ext cx="2267" cy="0"/>
              </a:xfrm>
              <a:prstGeom prst="line">
                <a:avLst/>
              </a:prstGeom>
              <a:noFill/>
              <a:ln w="19050" cap="rnd">
                <a:solidFill>
                  <a:schemeClr val="tx1"/>
                </a:solidFill>
                <a:prstDash val="sysDot"/>
                <a:round/>
                <a:headEnd/>
                <a:tailEnd/>
              </a:ln>
            </p:spPr>
            <p:txBody>
              <a:bodyPr/>
              <a:lstStyle/>
              <a:p>
                <a:endParaRPr lang="he-IL"/>
              </a:p>
            </p:txBody>
          </p:sp>
          <p:sp>
            <p:nvSpPr>
              <p:cNvPr id="12091" name="Line 9"/>
              <p:cNvSpPr>
                <a:spLocks noChangeShapeType="1"/>
              </p:cNvSpPr>
              <p:nvPr/>
            </p:nvSpPr>
            <p:spPr bwMode="auto">
              <a:xfrm rot="5400000" flipV="1">
                <a:off x="1352" y="2568"/>
                <a:ext cx="2267" cy="0"/>
              </a:xfrm>
              <a:prstGeom prst="line">
                <a:avLst/>
              </a:prstGeom>
              <a:noFill/>
              <a:ln w="19050" cap="rnd">
                <a:solidFill>
                  <a:schemeClr val="tx1"/>
                </a:solidFill>
                <a:prstDash val="sysDot"/>
                <a:round/>
                <a:headEnd/>
                <a:tailEnd/>
              </a:ln>
            </p:spPr>
            <p:txBody>
              <a:bodyPr/>
              <a:lstStyle/>
              <a:p>
                <a:endParaRPr lang="he-IL"/>
              </a:p>
            </p:txBody>
          </p:sp>
          <p:sp>
            <p:nvSpPr>
              <p:cNvPr id="12092" name="Line 10"/>
              <p:cNvSpPr>
                <a:spLocks noChangeShapeType="1"/>
              </p:cNvSpPr>
              <p:nvPr/>
            </p:nvSpPr>
            <p:spPr bwMode="auto">
              <a:xfrm rot="5400000" flipV="1">
                <a:off x="1685" y="2568"/>
                <a:ext cx="2267" cy="0"/>
              </a:xfrm>
              <a:prstGeom prst="line">
                <a:avLst/>
              </a:prstGeom>
              <a:noFill/>
              <a:ln w="19050" cap="rnd">
                <a:solidFill>
                  <a:schemeClr val="tx1"/>
                </a:solidFill>
                <a:prstDash val="sysDot"/>
                <a:round/>
                <a:headEnd/>
                <a:tailEnd/>
              </a:ln>
            </p:spPr>
            <p:txBody>
              <a:bodyPr/>
              <a:lstStyle/>
              <a:p>
                <a:endParaRPr lang="he-IL"/>
              </a:p>
            </p:txBody>
          </p:sp>
          <p:sp>
            <p:nvSpPr>
              <p:cNvPr id="12093" name="Line 11"/>
              <p:cNvSpPr>
                <a:spLocks noChangeShapeType="1"/>
              </p:cNvSpPr>
              <p:nvPr/>
            </p:nvSpPr>
            <p:spPr bwMode="auto">
              <a:xfrm rot="5400000" flipV="1">
                <a:off x="2018" y="2568"/>
                <a:ext cx="2267" cy="0"/>
              </a:xfrm>
              <a:prstGeom prst="line">
                <a:avLst/>
              </a:prstGeom>
              <a:noFill/>
              <a:ln w="19050" cap="rnd">
                <a:solidFill>
                  <a:schemeClr val="tx1"/>
                </a:solidFill>
                <a:prstDash val="sysDot"/>
                <a:round/>
                <a:headEnd/>
                <a:tailEnd/>
              </a:ln>
            </p:spPr>
            <p:txBody>
              <a:bodyPr/>
              <a:lstStyle/>
              <a:p>
                <a:endParaRPr lang="he-IL"/>
              </a:p>
            </p:txBody>
          </p:sp>
        </p:grpSp>
        <p:sp>
          <p:nvSpPr>
            <p:cNvPr id="12080" name="Text Box 12"/>
            <p:cNvSpPr txBox="1">
              <a:spLocks noChangeArrowheads="1"/>
            </p:cNvSpPr>
            <p:nvPr/>
          </p:nvSpPr>
          <p:spPr bwMode="auto">
            <a:xfrm>
              <a:off x="441" y="1646"/>
              <a:ext cx="136" cy="231"/>
            </a:xfrm>
            <a:prstGeom prst="rect">
              <a:avLst/>
            </a:prstGeom>
            <a:noFill/>
            <a:ln w="9525">
              <a:noFill/>
              <a:miter lim="800000"/>
              <a:headEnd/>
              <a:tailEnd/>
            </a:ln>
          </p:spPr>
          <p:txBody>
            <a:bodyPr>
              <a:spAutoFit/>
            </a:bodyPr>
            <a:lstStyle/>
            <a:p>
              <a:pPr>
                <a:spcBef>
                  <a:spcPct val="50000"/>
                </a:spcBef>
              </a:pPr>
              <a:r>
                <a:rPr lang="en-US">
                  <a:solidFill>
                    <a:srgbClr val="000000"/>
                  </a:solidFill>
                  <a:latin typeface="Times New Roman" pitchFamily="18" charset="0"/>
                </a:rPr>
                <a:t>4</a:t>
              </a:r>
            </a:p>
          </p:txBody>
        </p:sp>
        <p:sp>
          <p:nvSpPr>
            <p:cNvPr id="12081" name="Text Box 13"/>
            <p:cNvSpPr txBox="1">
              <a:spLocks noChangeArrowheads="1"/>
            </p:cNvSpPr>
            <p:nvPr/>
          </p:nvSpPr>
          <p:spPr bwMode="auto">
            <a:xfrm>
              <a:off x="773" y="1646"/>
              <a:ext cx="136" cy="231"/>
            </a:xfrm>
            <a:prstGeom prst="rect">
              <a:avLst/>
            </a:prstGeom>
            <a:noFill/>
            <a:ln w="9525">
              <a:noFill/>
              <a:miter lim="800000"/>
              <a:headEnd/>
              <a:tailEnd/>
            </a:ln>
          </p:spPr>
          <p:txBody>
            <a:bodyPr>
              <a:spAutoFit/>
            </a:bodyPr>
            <a:lstStyle/>
            <a:p>
              <a:pPr>
                <a:spcBef>
                  <a:spcPct val="50000"/>
                </a:spcBef>
              </a:pPr>
              <a:r>
                <a:rPr lang="en-US">
                  <a:solidFill>
                    <a:srgbClr val="000000"/>
                  </a:solidFill>
                  <a:latin typeface="Times New Roman" pitchFamily="18" charset="0"/>
                </a:rPr>
                <a:t>5</a:t>
              </a:r>
            </a:p>
          </p:txBody>
        </p:sp>
        <p:sp>
          <p:nvSpPr>
            <p:cNvPr id="12082" name="Text Box 14"/>
            <p:cNvSpPr txBox="1">
              <a:spLocks noChangeArrowheads="1"/>
            </p:cNvSpPr>
            <p:nvPr/>
          </p:nvSpPr>
          <p:spPr bwMode="auto">
            <a:xfrm>
              <a:off x="1106" y="1646"/>
              <a:ext cx="136" cy="231"/>
            </a:xfrm>
            <a:prstGeom prst="rect">
              <a:avLst/>
            </a:prstGeom>
            <a:noFill/>
            <a:ln w="9525">
              <a:noFill/>
              <a:miter lim="800000"/>
              <a:headEnd/>
              <a:tailEnd/>
            </a:ln>
          </p:spPr>
          <p:txBody>
            <a:bodyPr>
              <a:spAutoFit/>
            </a:bodyPr>
            <a:lstStyle/>
            <a:p>
              <a:pPr>
                <a:spcBef>
                  <a:spcPct val="50000"/>
                </a:spcBef>
              </a:pPr>
              <a:r>
                <a:rPr lang="en-US">
                  <a:solidFill>
                    <a:srgbClr val="000000"/>
                  </a:solidFill>
                  <a:latin typeface="Times New Roman" pitchFamily="18" charset="0"/>
                </a:rPr>
                <a:t>6</a:t>
              </a:r>
            </a:p>
          </p:txBody>
        </p:sp>
        <p:sp>
          <p:nvSpPr>
            <p:cNvPr id="12083" name="Text Box 15"/>
            <p:cNvSpPr txBox="1">
              <a:spLocks noChangeArrowheads="1"/>
            </p:cNvSpPr>
            <p:nvPr/>
          </p:nvSpPr>
          <p:spPr bwMode="auto">
            <a:xfrm>
              <a:off x="1438" y="1646"/>
              <a:ext cx="136" cy="231"/>
            </a:xfrm>
            <a:prstGeom prst="rect">
              <a:avLst/>
            </a:prstGeom>
            <a:noFill/>
            <a:ln w="9525">
              <a:noFill/>
              <a:miter lim="800000"/>
              <a:headEnd/>
              <a:tailEnd/>
            </a:ln>
          </p:spPr>
          <p:txBody>
            <a:bodyPr>
              <a:spAutoFit/>
            </a:bodyPr>
            <a:lstStyle/>
            <a:p>
              <a:pPr>
                <a:spcBef>
                  <a:spcPct val="50000"/>
                </a:spcBef>
              </a:pPr>
              <a:r>
                <a:rPr lang="en-US">
                  <a:solidFill>
                    <a:srgbClr val="000000"/>
                  </a:solidFill>
                  <a:latin typeface="Times New Roman" pitchFamily="18" charset="0"/>
                </a:rPr>
                <a:t>7</a:t>
              </a:r>
            </a:p>
          </p:txBody>
        </p:sp>
        <p:sp>
          <p:nvSpPr>
            <p:cNvPr id="12084" name="Text Box 16"/>
            <p:cNvSpPr txBox="1">
              <a:spLocks noChangeArrowheads="1"/>
            </p:cNvSpPr>
            <p:nvPr/>
          </p:nvSpPr>
          <p:spPr bwMode="auto">
            <a:xfrm>
              <a:off x="1771" y="1646"/>
              <a:ext cx="136" cy="231"/>
            </a:xfrm>
            <a:prstGeom prst="rect">
              <a:avLst/>
            </a:prstGeom>
            <a:noFill/>
            <a:ln w="9525">
              <a:noFill/>
              <a:miter lim="800000"/>
              <a:headEnd/>
              <a:tailEnd/>
            </a:ln>
          </p:spPr>
          <p:txBody>
            <a:bodyPr>
              <a:spAutoFit/>
            </a:bodyPr>
            <a:lstStyle/>
            <a:p>
              <a:pPr>
                <a:spcBef>
                  <a:spcPct val="50000"/>
                </a:spcBef>
              </a:pPr>
              <a:r>
                <a:rPr lang="en-US">
                  <a:solidFill>
                    <a:srgbClr val="000000"/>
                  </a:solidFill>
                  <a:latin typeface="Times New Roman" pitchFamily="18" charset="0"/>
                </a:rPr>
                <a:t>8</a:t>
              </a:r>
            </a:p>
          </p:txBody>
        </p:sp>
        <p:sp>
          <p:nvSpPr>
            <p:cNvPr id="12085" name="Text Box 17"/>
            <p:cNvSpPr txBox="1">
              <a:spLocks noChangeArrowheads="1"/>
            </p:cNvSpPr>
            <p:nvPr/>
          </p:nvSpPr>
          <p:spPr bwMode="auto">
            <a:xfrm>
              <a:off x="2104" y="1646"/>
              <a:ext cx="136" cy="231"/>
            </a:xfrm>
            <a:prstGeom prst="rect">
              <a:avLst/>
            </a:prstGeom>
            <a:noFill/>
            <a:ln w="9525">
              <a:noFill/>
              <a:miter lim="800000"/>
              <a:headEnd/>
              <a:tailEnd/>
            </a:ln>
          </p:spPr>
          <p:txBody>
            <a:bodyPr>
              <a:spAutoFit/>
            </a:bodyPr>
            <a:lstStyle/>
            <a:p>
              <a:pPr>
                <a:spcBef>
                  <a:spcPct val="50000"/>
                </a:spcBef>
              </a:pPr>
              <a:r>
                <a:rPr lang="en-US">
                  <a:solidFill>
                    <a:srgbClr val="000000"/>
                  </a:solidFill>
                  <a:latin typeface="Times New Roman" pitchFamily="18" charset="0"/>
                </a:rPr>
                <a:t>9</a:t>
              </a:r>
            </a:p>
          </p:txBody>
        </p:sp>
      </p:grpSp>
      <p:grpSp>
        <p:nvGrpSpPr>
          <p:cNvPr id="68" name="Group 18"/>
          <p:cNvGrpSpPr>
            <a:grpSpLocks/>
          </p:cNvGrpSpPr>
          <p:nvPr/>
        </p:nvGrpSpPr>
        <p:grpSpPr bwMode="auto">
          <a:xfrm rot="-2591186">
            <a:off x="1865313" y="2617788"/>
            <a:ext cx="4362450" cy="5599112"/>
            <a:chOff x="2073" y="210"/>
            <a:chExt cx="2748" cy="3527"/>
          </a:xfrm>
        </p:grpSpPr>
        <p:grpSp>
          <p:nvGrpSpPr>
            <p:cNvPr id="12064" name="Group 19"/>
            <p:cNvGrpSpPr>
              <a:grpSpLocks/>
            </p:cNvGrpSpPr>
            <p:nvPr/>
          </p:nvGrpSpPr>
          <p:grpSpPr bwMode="auto">
            <a:xfrm rot="2349850">
              <a:off x="2073" y="210"/>
              <a:ext cx="2697" cy="3527"/>
              <a:chOff x="2073" y="210"/>
              <a:chExt cx="2697" cy="3527"/>
            </a:xfrm>
          </p:grpSpPr>
          <p:sp>
            <p:nvSpPr>
              <p:cNvPr id="12071" name="Line 20"/>
              <p:cNvSpPr>
                <a:spLocks noChangeShapeType="1"/>
              </p:cNvSpPr>
              <p:nvPr/>
            </p:nvSpPr>
            <p:spPr bwMode="auto">
              <a:xfrm rot="19252017" flipV="1">
                <a:off x="2073" y="1099"/>
                <a:ext cx="2404" cy="0"/>
              </a:xfrm>
              <a:prstGeom prst="line">
                <a:avLst/>
              </a:prstGeom>
              <a:noFill/>
              <a:ln w="19050">
                <a:solidFill>
                  <a:srgbClr val="FF6600"/>
                </a:solidFill>
                <a:round/>
                <a:headEnd/>
                <a:tailEnd/>
              </a:ln>
            </p:spPr>
            <p:txBody>
              <a:bodyPr/>
              <a:lstStyle/>
              <a:p>
                <a:endParaRPr lang="he-IL"/>
              </a:p>
            </p:txBody>
          </p:sp>
          <p:sp>
            <p:nvSpPr>
              <p:cNvPr id="12072" name="Line 21"/>
              <p:cNvSpPr>
                <a:spLocks noChangeShapeType="1"/>
              </p:cNvSpPr>
              <p:nvPr/>
            </p:nvSpPr>
            <p:spPr bwMode="auto">
              <a:xfrm rot="3052017" flipV="1">
                <a:off x="2088" y="2604"/>
                <a:ext cx="2267" cy="0"/>
              </a:xfrm>
              <a:prstGeom prst="line">
                <a:avLst/>
              </a:prstGeom>
              <a:noFill/>
              <a:ln w="19050" cap="rnd">
                <a:solidFill>
                  <a:srgbClr val="FF6600"/>
                </a:solidFill>
                <a:prstDash val="sysDot"/>
                <a:round/>
                <a:headEnd/>
                <a:tailEnd/>
              </a:ln>
            </p:spPr>
            <p:txBody>
              <a:bodyPr/>
              <a:lstStyle/>
              <a:p>
                <a:endParaRPr lang="he-IL"/>
              </a:p>
            </p:txBody>
          </p:sp>
          <p:sp>
            <p:nvSpPr>
              <p:cNvPr id="12073" name="Line 22"/>
              <p:cNvSpPr>
                <a:spLocks noChangeShapeType="1"/>
              </p:cNvSpPr>
              <p:nvPr/>
            </p:nvSpPr>
            <p:spPr bwMode="auto">
              <a:xfrm rot="3052017" flipV="1">
                <a:off x="2345" y="2394"/>
                <a:ext cx="2267" cy="0"/>
              </a:xfrm>
              <a:prstGeom prst="line">
                <a:avLst/>
              </a:prstGeom>
              <a:noFill/>
              <a:ln w="19050" cap="rnd">
                <a:solidFill>
                  <a:srgbClr val="FF6600"/>
                </a:solidFill>
                <a:prstDash val="sysDot"/>
                <a:round/>
                <a:headEnd/>
                <a:tailEnd/>
              </a:ln>
            </p:spPr>
            <p:txBody>
              <a:bodyPr/>
              <a:lstStyle/>
              <a:p>
                <a:endParaRPr lang="he-IL"/>
              </a:p>
            </p:txBody>
          </p:sp>
          <p:sp>
            <p:nvSpPr>
              <p:cNvPr id="12074" name="Line 23"/>
              <p:cNvSpPr>
                <a:spLocks noChangeShapeType="1"/>
              </p:cNvSpPr>
              <p:nvPr/>
            </p:nvSpPr>
            <p:spPr bwMode="auto">
              <a:xfrm rot="3052017" flipV="1">
                <a:off x="2604" y="2184"/>
                <a:ext cx="2267" cy="0"/>
              </a:xfrm>
              <a:prstGeom prst="line">
                <a:avLst/>
              </a:prstGeom>
              <a:noFill/>
              <a:ln w="19050" cap="rnd">
                <a:solidFill>
                  <a:srgbClr val="FF6600"/>
                </a:solidFill>
                <a:prstDash val="sysDot"/>
                <a:round/>
                <a:headEnd/>
                <a:tailEnd/>
              </a:ln>
            </p:spPr>
            <p:txBody>
              <a:bodyPr/>
              <a:lstStyle/>
              <a:p>
                <a:endParaRPr lang="he-IL"/>
              </a:p>
            </p:txBody>
          </p:sp>
          <p:sp>
            <p:nvSpPr>
              <p:cNvPr id="12075" name="Line 24"/>
              <p:cNvSpPr>
                <a:spLocks noChangeShapeType="1"/>
              </p:cNvSpPr>
              <p:nvPr/>
            </p:nvSpPr>
            <p:spPr bwMode="auto">
              <a:xfrm rot="3052017" flipV="1">
                <a:off x="2862" y="1974"/>
                <a:ext cx="2267" cy="0"/>
              </a:xfrm>
              <a:prstGeom prst="line">
                <a:avLst/>
              </a:prstGeom>
              <a:noFill/>
              <a:ln w="19050" cap="rnd">
                <a:solidFill>
                  <a:srgbClr val="FF6600"/>
                </a:solidFill>
                <a:prstDash val="sysDot"/>
                <a:round/>
                <a:headEnd/>
                <a:tailEnd/>
              </a:ln>
            </p:spPr>
            <p:txBody>
              <a:bodyPr/>
              <a:lstStyle/>
              <a:p>
                <a:endParaRPr lang="he-IL"/>
              </a:p>
            </p:txBody>
          </p:sp>
          <p:sp>
            <p:nvSpPr>
              <p:cNvPr id="12076" name="Line 25"/>
              <p:cNvSpPr>
                <a:spLocks noChangeShapeType="1"/>
              </p:cNvSpPr>
              <p:nvPr/>
            </p:nvSpPr>
            <p:spPr bwMode="auto">
              <a:xfrm rot="3052017" flipV="1">
                <a:off x="3119" y="1765"/>
                <a:ext cx="2267" cy="0"/>
              </a:xfrm>
              <a:prstGeom prst="line">
                <a:avLst/>
              </a:prstGeom>
              <a:noFill/>
              <a:ln w="19050" cap="rnd">
                <a:solidFill>
                  <a:srgbClr val="FF6600"/>
                </a:solidFill>
                <a:prstDash val="sysDot"/>
                <a:round/>
                <a:headEnd/>
                <a:tailEnd/>
              </a:ln>
            </p:spPr>
            <p:txBody>
              <a:bodyPr/>
              <a:lstStyle/>
              <a:p>
                <a:endParaRPr lang="he-IL"/>
              </a:p>
            </p:txBody>
          </p:sp>
          <p:sp>
            <p:nvSpPr>
              <p:cNvPr id="12077" name="Line 26"/>
              <p:cNvSpPr>
                <a:spLocks noChangeShapeType="1"/>
              </p:cNvSpPr>
              <p:nvPr/>
            </p:nvSpPr>
            <p:spPr bwMode="auto">
              <a:xfrm rot="3052017" flipV="1">
                <a:off x="3378" y="1554"/>
                <a:ext cx="2267" cy="0"/>
              </a:xfrm>
              <a:prstGeom prst="line">
                <a:avLst/>
              </a:prstGeom>
              <a:noFill/>
              <a:ln w="19050" cap="rnd">
                <a:solidFill>
                  <a:srgbClr val="FF6600"/>
                </a:solidFill>
                <a:prstDash val="sysDot"/>
                <a:round/>
                <a:headEnd/>
                <a:tailEnd/>
              </a:ln>
            </p:spPr>
            <p:txBody>
              <a:bodyPr/>
              <a:lstStyle/>
              <a:p>
                <a:endParaRPr lang="he-IL"/>
              </a:p>
            </p:txBody>
          </p:sp>
          <p:sp>
            <p:nvSpPr>
              <p:cNvPr id="12078" name="Line 27"/>
              <p:cNvSpPr>
                <a:spLocks noChangeShapeType="1"/>
              </p:cNvSpPr>
              <p:nvPr/>
            </p:nvSpPr>
            <p:spPr bwMode="auto">
              <a:xfrm rot="3052017" flipV="1">
                <a:off x="3636" y="1344"/>
                <a:ext cx="2267" cy="0"/>
              </a:xfrm>
              <a:prstGeom prst="line">
                <a:avLst/>
              </a:prstGeom>
              <a:noFill/>
              <a:ln w="19050" cap="rnd">
                <a:solidFill>
                  <a:srgbClr val="FF6600"/>
                </a:solidFill>
                <a:prstDash val="sysDot"/>
                <a:round/>
                <a:headEnd/>
                <a:tailEnd/>
              </a:ln>
            </p:spPr>
            <p:txBody>
              <a:bodyPr/>
              <a:lstStyle/>
              <a:p>
                <a:endParaRPr lang="he-IL"/>
              </a:p>
            </p:txBody>
          </p:sp>
        </p:grpSp>
        <p:sp>
          <p:nvSpPr>
            <p:cNvPr id="12065" name="Text Box 28"/>
            <p:cNvSpPr txBox="1">
              <a:spLocks noChangeArrowheads="1"/>
            </p:cNvSpPr>
            <p:nvPr/>
          </p:nvSpPr>
          <p:spPr bwMode="auto">
            <a:xfrm>
              <a:off x="4212" y="996"/>
              <a:ext cx="281" cy="231"/>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10</a:t>
              </a:r>
            </a:p>
          </p:txBody>
        </p:sp>
        <p:sp>
          <p:nvSpPr>
            <p:cNvPr id="12066" name="Text Box 29"/>
            <p:cNvSpPr txBox="1">
              <a:spLocks noChangeArrowheads="1"/>
            </p:cNvSpPr>
            <p:nvPr/>
          </p:nvSpPr>
          <p:spPr bwMode="auto">
            <a:xfrm>
              <a:off x="4554" y="991"/>
              <a:ext cx="267" cy="231"/>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11</a:t>
              </a:r>
            </a:p>
          </p:txBody>
        </p:sp>
        <p:sp>
          <p:nvSpPr>
            <p:cNvPr id="12067" name="Text Box 30"/>
            <p:cNvSpPr txBox="1">
              <a:spLocks noChangeArrowheads="1"/>
            </p:cNvSpPr>
            <p:nvPr/>
          </p:nvSpPr>
          <p:spPr bwMode="auto">
            <a:xfrm>
              <a:off x="2981" y="1001"/>
              <a:ext cx="136" cy="231"/>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6</a:t>
              </a:r>
            </a:p>
          </p:txBody>
        </p:sp>
        <p:sp>
          <p:nvSpPr>
            <p:cNvPr id="12068" name="Text Box 31"/>
            <p:cNvSpPr txBox="1">
              <a:spLocks noChangeArrowheads="1"/>
            </p:cNvSpPr>
            <p:nvPr/>
          </p:nvSpPr>
          <p:spPr bwMode="auto">
            <a:xfrm>
              <a:off x="3313" y="1001"/>
              <a:ext cx="136" cy="231"/>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7</a:t>
              </a:r>
            </a:p>
          </p:txBody>
        </p:sp>
        <p:sp>
          <p:nvSpPr>
            <p:cNvPr id="12069" name="Text Box 32"/>
            <p:cNvSpPr txBox="1">
              <a:spLocks noChangeArrowheads="1"/>
            </p:cNvSpPr>
            <p:nvPr/>
          </p:nvSpPr>
          <p:spPr bwMode="auto">
            <a:xfrm>
              <a:off x="3646" y="1001"/>
              <a:ext cx="136" cy="231"/>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8</a:t>
              </a:r>
            </a:p>
          </p:txBody>
        </p:sp>
        <p:sp>
          <p:nvSpPr>
            <p:cNvPr id="12070" name="Text Box 33"/>
            <p:cNvSpPr txBox="1">
              <a:spLocks noChangeArrowheads="1"/>
            </p:cNvSpPr>
            <p:nvPr/>
          </p:nvSpPr>
          <p:spPr bwMode="auto">
            <a:xfrm>
              <a:off x="3979" y="1001"/>
              <a:ext cx="136" cy="231"/>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9</a:t>
              </a:r>
            </a:p>
          </p:txBody>
        </p:sp>
      </p:grpSp>
      <p:grpSp>
        <p:nvGrpSpPr>
          <p:cNvPr id="84" name="Group 34"/>
          <p:cNvGrpSpPr>
            <a:grpSpLocks/>
          </p:cNvGrpSpPr>
          <p:nvPr/>
        </p:nvGrpSpPr>
        <p:grpSpPr bwMode="auto">
          <a:xfrm rot="3677928">
            <a:off x="3174206" y="1553370"/>
            <a:ext cx="4295775" cy="5599112"/>
            <a:chOff x="1973" y="-153"/>
            <a:chExt cx="2706" cy="3527"/>
          </a:xfrm>
        </p:grpSpPr>
        <p:grpSp>
          <p:nvGrpSpPr>
            <p:cNvPr id="12049" name="Group 35"/>
            <p:cNvGrpSpPr>
              <a:grpSpLocks/>
            </p:cNvGrpSpPr>
            <p:nvPr/>
          </p:nvGrpSpPr>
          <p:grpSpPr bwMode="auto">
            <a:xfrm rot="2349850">
              <a:off x="1973" y="-153"/>
              <a:ext cx="2697" cy="3527"/>
              <a:chOff x="2073" y="210"/>
              <a:chExt cx="2697" cy="3527"/>
            </a:xfrm>
          </p:grpSpPr>
          <p:sp>
            <p:nvSpPr>
              <p:cNvPr id="12056" name="Line 36"/>
              <p:cNvSpPr>
                <a:spLocks noChangeShapeType="1"/>
              </p:cNvSpPr>
              <p:nvPr/>
            </p:nvSpPr>
            <p:spPr bwMode="auto">
              <a:xfrm rot="19252017" flipV="1">
                <a:off x="2073" y="1099"/>
                <a:ext cx="2404" cy="0"/>
              </a:xfrm>
              <a:prstGeom prst="line">
                <a:avLst/>
              </a:prstGeom>
              <a:noFill/>
              <a:ln w="19050">
                <a:solidFill>
                  <a:srgbClr val="008000"/>
                </a:solidFill>
                <a:round/>
                <a:headEnd/>
                <a:tailEnd/>
              </a:ln>
            </p:spPr>
            <p:txBody>
              <a:bodyPr/>
              <a:lstStyle/>
              <a:p>
                <a:endParaRPr lang="he-IL"/>
              </a:p>
            </p:txBody>
          </p:sp>
          <p:sp>
            <p:nvSpPr>
              <p:cNvPr id="12057" name="Line 37"/>
              <p:cNvSpPr>
                <a:spLocks noChangeShapeType="1"/>
              </p:cNvSpPr>
              <p:nvPr/>
            </p:nvSpPr>
            <p:spPr bwMode="auto">
              <a:xfrm rot="3052017" flipV="1">
                <a:off x="2088" y="2604"/>
                <a:ext cx="2267" cy="0"/>
              </a:xfrm>
              <a:prstGeom prst="line">
                <a:avLst/>
              </a:prstGeom>
              <a:noFill/>
              <a:ln w="19050" cap="rnd">
                <a:solidFill>
                  <a:srgbClr val="008000"/>
                </a:solidFill>
                <a:prstDash val="sysDot"/>
                <a:round/>
                <a:headEnd/>
                <a:tailEnd/>
              </a:ln>
            </p:spPr>
            <p:txBody>
              <a:bodyPr/>
              <a:lstStyle/>
              <a:p>
                <a:endParaRPr lang="he-IL"/>
              </a:p>
            </p:txBody>
          </p:sp>
          <p:sp>
            <p:nvSpPr>
              <p:cNvPr id="12058" name="Line 38"/>
              <p:cNvSpPr>
                <a:spLocks noChangeShapeType="1"/>
              </p:cNvSpPr>
              <p:nvPr/>
            </p:nvSpPr>
            <p:spPr bwMode="auto">
              <a:xfrm rot="3052017" flipV="1">
                <a:off x="2345" y="2394"/>
                <a:ext cx="2267" cy="0"/>
              </a:xfrm>
              <a:prstGeom prst="line">
                <a:avLst/>
              </a:prstGeom>
              <a:noFill/>
              <a:ln w="19050" cap="rnd">
                <a:solidFill>
                  <a:srgbClr val="008000"/>
                </a:solidFill>
                <a:prstDash val="sysDot"/>
                <a:round/>
                <a:headEnd/>
                <a:tailEnd/>
              </a:ln>
            </p:spPr>
            <p:txBody>
              <a:bodyPr/>
              <a:lstStyle/>
              <a:p>
                <a:endParaRPr lang="he-IL"/>
              </a:p>
            </p:txBody>
          </p:sp>
          <p:sp>
            <p:nvSpPr>
              <p:cNvPr id="12059" name="Line 39"/>
              <p:cNvSpPr>
                <a:spLocks noChangeShapeType="1"/>
              </p:cNvSpPr>
              <p:nvPr/>
            </p:nvSpPr>
            <p:spPr bwMode="auto">
              <a:xfrm rot="3052017" flipV="1">
                <a:off x="2604" y="2184"/>
                <a:ext cx="2267" cy="0"/>
              </a:xfrm>
              <a:prstGeom prst="line">
                <a:avLst/>
              </a:prstGeom>
              <a:noFill/>
              <a:ln w="19050" cap="rnd">
                <a:solidFill>
                  <a:srgbClr val="008000"/>
                </a:solidFill>
                <a:prstDash val="sysDot"/>
                <a:round/>
                <a:headEnd/>
                <a:tailEnd/>
              </a:ln>
            </p:spPr>
            <p:txBody>
              <a:bodyPr/>
              <a:lstStyle/>
              <a:p>
                <a:endParaRPr lang="he-IL"/>
              </a:p>
            </p:txBody>
          </p:sp>
          <p:sp>
            <p:nvSpPr>
              <p:cNvPr id="12060" name="Line 40"/>
              <p:cNvSpPr>
                <a:spLocks noChangeShapeType="1"/>
              </p:cNvSpPr>
              <p:nvPr/>
            </p:nvSpPr>
            <p:spPr bwMode="auto">
              <a:xfrm rot="3052017" flipV="1">
                <a:off x="2862" y="1974"/>
                <a:ext cx="2267" cy="0"/>
              </a:xfrm>
              <a:prstGeom prst="line">
                <a:avLst/>
              </a:prstGeom>
              <a:noFill/>
              <a:ln w="19050" cap="rnd">
                <a:solidFill>
                  <a:srgbClr val="008000"/>
                </a:solidFill>
                <a:prstDash val="sysDot"/>
                <a:round/>
                <a:headEnd/>
                <a:tailEnd/>
              </a:ln>
            </p:spPr>
            <p:txBody>
              <a:bodyPr/>
              <a:lstStyle/>
              <a:p>
                <a:endParaRPr lang="he-IL"/>
              </a:p>
            </p:txBody>
          </p:sp>
          <p:sp>
            <p:nvSpPr>
              <p:cNvPr id="12061" name="Line 41"/>
              <p:cNvSpPr>
                <a:spLocks noChangeShapeType="1"/>
              </p:cNvSpPr>
              <p:nvPr/>
            </p:nvSpPr>
            <p:spPr bwMode="auto">
              <a:xfrm rot="3052017" flipV="1">
                <a:off x="3119" y="1765"/>
                <a:ext cx="2267" cy="0"/>
              </a:xfrm>
              <a:prstGeom prst="line">
                <a:avLst/>
              </a:prstGeom>
              <a:noFill/>
              <a:ln w="19050" cap="rnd">
                <a:solidFill>
                  <a:srgbClr val="008000"/>
                </a:solidFill>
                <a:prstDash val="sysDot"/>
                <a:round/>
                <a:headEnd/>
                <a:tailEnd/>
              </a:ln>
            </p:spPr>
            <p:txBody>
              <a:bodyPr/>
              <a:lstStyle/>
              <a:p>
                <a:endParaRPr lang="he-IL"/>
              </a:p>
            </p:txBody>
          </p:sp>
          <p:sp>
            <p:nvSpPr>
              <p:cNvPr id="12062" name="Line 42"/>
              <p:cNvSpPr>
                <a:spLocks noChangeShapeType="1"/>
              </p:cNvSpPr>
              <p:nvPr/>
            </p:nvSpPr>
            <p:spPr bwMode="auto">
              <a:xfrm rot="3052017" flipV="1">
                <a:off x="3378" y="1554"/>
                <a:ext cx="2267" cy="0"/>
              </a:xfrm>
              <a:prstGeom prst="line">
                <a:avLst/>
              </a:prstGeom>
              <a:noFill/>
              <a:ln w="19050" cap="rnd">
                <a:solidFill>
                  <a:srgbClr val="008000"/>
                </a:solidFill>
                <a:prstDash val="sysDot"/>
                <a:round/>
                <a:headEnd/>
                <a:tailEnd/>
              </a:ln>
            </p:spPr>
            <p:txBody>
              <a:bodyPr/>
              <a:lstStyle/>
              <a:p>
                <a:endParaRPr lang="he-IL"/>
              </a:p>
            </p:txBody>
          </p:sp>
          <p:sp>
            <p:nvSpPr>
              <p:cNvPr id="12063" name="Line 43"/>
              <p:cNvSpPr>
                <a:spLocks noChangeShapeType="1"/>
              </p:cNvSpPr>
              <p:nvPr/>
            </p:nvSpPr>
            <p:spPr bwMode="auto">
              <a:xfrm rot="3052017" flipV="1">
                <a:off x="3636" y="1344"/>
                <a:ext cx="2267" cy="0"/>
              </a:xfrm>
              <a:prstGeom prst="line">
                <a:avLst/>
              </a:prstGeom>
              <a:noFill/>
              <a:ln w="19050" cap="rnd">
                <a:solidFill>
                  <a:srgbClr val="008000"/>
                </a:solidFill>
                <a:prstDash val="sysDot"/>
                <a:round/>
                <a:headEnd/>
                <a:tailEnd/>
              </a:ln>
            </p:spPr>
            <p:txBody>
              <a:bodyPr/>
              <a:lstStyle/>
              <a:p>
                <a:endParaRPr lang="he-IL"/>
              </a:p>
            </p:txBody>
          </p:sp>
        </p:grpSp>
        <p:sp>
          <p:nvSpPr>
            <p:cNvPr id="12050" name="Text Box 44"/>
            <p:cNvSpPr txBox="1">
              <a:spLocks noChangeArrowheads="1"/>
            </p:cNvSpPr>
            <p:nvPr/>
          </p:nvSpPr>
          <p:spPr bwMode="auto">
            <a:xfrm>
              <a:off x="3878" y="638"/>
              <a:ext cx="136" cy="231"/>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6</a:t>
              </a:r>
            </a:p>
          </p:txBody>
        </p:sp>
        <p:sp>
          <p:nvSpPr>
            <p:cNvPr id="12051" name="Text Box 45"/>
            <p:cNvSpPr txBox="1">
              <a:spLocks noChangeArrowheads="1"/>
            </p:cNvSpPr>
            <p:nvPr/>
          </p:nvSpPr>
          <p:spPr bwMode="auto">
            <a:xfrm>
              <a:off x="4210" y="638"/>
              <a:ext cx="136" cy="231"/>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7</a:t>
              </a:r>
            </a:p>
          </p:txBody>
        </p:sp>
        <p:sp>
          <p:nvSpPr>
            <p:cNvPr id="12052" name="Text Box 46"/>
            <p:cNvSpPr txBox="1">
              <a:spLocks noChangeArrowheads="1"/>
            </p:cNvSpPr>
            <p:nvPr/>
          </p:nvSpPr>
          <p:spPr bwMode="auto">
            <a:xfrm>
              <a:off x="4543" y="638"/>
              <a:ext cx="136" cy="231"/>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8</a:t>
              </a:r>
            </a:p>
          </p:txBody>
        </p:sp>
        <p:sp>
          <p:nvSpPr>
            <p:cNvPr id="12053" name="Text Box 47"/>
            <p:cNvSpPr txBox="1">
              <a:spLocks noChangeArrowheads="1"/>
            </p:cNvSpPr>
            <p:nvPr/>
          </p:nvSpPr>
          <p:spPr bwMode="auto">
            <a:xfrm>
              <a:off x="2881" y="638"/>
              <a:ext cx="136" cy="231"/>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3</a:t>
              </a:r>
            </a:p>
          </p:txBody>
        </p:sp>
        <p:sp>
          <p:nvSpPr>
            <p:cNvPr id="12054" name="Text Box 48"/>
            <p:cNvSpPr txBox="1">
              <a:spLocks noChangeArrowheads="1"/>
            </p:cNvSpPr>
            <p:nvPr/>
          </p:nvSpPr>
          <p:spPr bwMode="auto">
            <a:xfrm>
              <a:off x="3213" y="638"/>
              <a:ext cx="136" cy="231"/>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4</a:t>
              </a:r>
            </a:p>
          </p:txBody>
        </p:sp>
        <p:sp>
          <p:nvSpPr>
            <p:cNvPr id="12055" name="Text Box 49"/>
            <p:cNvSpPr txBox="1">
              <a:spLocks noChangeArrowheads="1"/>
            </p:cNvSpPr>
            <p:nvPr/>
          </p:nvSpPr>
          <p:spPr bwMode="auto">
            <a:xfrm>
              <a:off x="3546" y="638"/>
              <a:ext cx="136" cy="231"/>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5</a:t>
              </a:r>
            </a:p>
          </p:txBody>
        </p:sp>
      </p:grpSp>
      <p:graphicFrame>
        <p:nvGraphicFramePr>
          <p:cNvPr id="106" name="Object 656"/>
          <p:cNvGraphicFramePr>
            <a:graphicFrameLocks noChangeAspect="1"/>
          </p:cNvGraphicFramePr>
          <p:nvPr/>
        </p:nvGraphicFramePr>
        <p:xfrm>
          <a:off x="5889625" y="1238250"/>
          <a:ext cx="2498725" cy="931863"/>
        </p:xfrm>
        <a:graphic>
          <a:graphicData uri="http://schemas.openxmlformats.org/presentationml/2006/ole">
            <p:oleObj spid="_x0000_s11920" name="Equation" r:id="rId5" imgW="1155700" imgH="431800" progId="Equation.3">
              <p:embed/>
            </p:oleObj>
          </a:graphicData>
        </a:graphic>
      </p:graphicFrame>
      <p:sp>
        <p:nvSpPr>
          <p:cNvPr id="107" name="TextBox 106"/>
          <p:cNvSpPr txBox="1">
            <a:spLocks noChangeArrowheads="1"/>
          </p:cNvSpPr>
          <p:nvPr/>
        </p:nvSpPr>
        <p:spPr bwMode="auto">
          <a:xfrm>
            <a:off x="4572000" y="2005013"/>
            <a:ext cx="1295400" cy="369887"/>
          </a:xfrm>
          <a:prstGeom prst="rect">
            <a:avLst/>
          </a:prstGeom>
          <a:noFill/>
          <a:ln w="9525">
            <a:noFill/>
            <a:miter lim="800000"/>
            <a:headEnd/>
            <a:tailEnd/>
          </a:ln>
        </p:spPr>
        <p:txBody>
          <a:bodyPr>
            <a:spAutoFit/>
          </a:bodyPr>
          <a:lstStyle/>
          <a:p>
            <a:pPr algn="l" rtl="0"/>
            <a:r>
              <a:rPr lang="en-US">
                <a:solidFill>
                  <a:srgbClr val="000000"/>
                </a:solidFill>
                <a:latin typeface="Times New Roman" pitchFamily="18" charset="0"/>
              </a:rPr>
              <a:t>Bin number</a:t>
            </a:r>
          </a:p>
        </p:txBody>
      </p:sp>
      <p:cxnSp>
        <p:nvCxnSpPr>
          <p:cNvPr id="108" name="Straight Arrow Connector 107"/>
          <p:cNvCxnSpPr/>
          <p:nvPr/>
        </p:nvCxnSpPr>
        <p:spPr bwMode="auto">
          <a:xfrm flipV="1">
            <a:off x="5422900" y="1700213"/>
            <a:ext cx="395288" cy="355600"/>
          </a:xfrm>
          <a:prstGeom prst="straightConnector1">
            <a:avLst/>
          </a:prstGeom>
          <a:ln w="25400">
            <a:solidFill>
              <a:schemeClr val="tx1"/>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11931" name="Oval 53"/>
          <p:cNvSpPr>
            <a:spLocks noChangeArrowheads="1"/>
          </p:cNvSpPr>
          <p:nvPr/>
        </p:nvSpPr>
        <p:spPr bwMode="auto">
          <a:xfrm>
            <a:off x="5497513" y="420846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32" name="Oval 54"/>
          <p:cNvSpPr>
            <a:spLocks noChangeArrowheads="1"/>
          </p:cNvSpPr>
          <p:nvPr/>
        </p:nvSpPr>
        <p:spPr bwMode="auto">
          <a:xfrm>
            <a:off x="5103813" y="431800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33" name="Oval 55"/>
          <p:cNvSpPr>
            <a:spLocks noChangeArrowheads="1"/>
          </p:cNvSpPr>
          <p:nvPr/>
        </p:nvSpPr>
        <p:spPr bwMode="auto">
          <a:xfrm>
            <a:off x="5995988" y="378936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34" name="Oval 56"/>
          <p:cNvSpPr>
            <a:spLocks noChangeArrowheads="1"/>
          </p:cNvSpPr>
          <p:nvPr/>
        </p:nvSpPr>
        <p:spPr bwMode="auto">
          <a:xfrm>
            <a:off x="6132513" y="516890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graphicFrame>
        <p:nvGraphicFramePr>
          <p:cNvPr id="4" name="Object 657"/>
          <p:cNvGraphicFramePr>
            <a:graphicFrameLocks noChangeAspect="1"/>
          </p:cNvGraphicFramePr>
          <p:nvPr/>
        </p:nvGraphicFramePr>
        <p:xfrm>
          <a:off x="1947863" y="1412875"/>
          <a:ext cx="2408237" cy="442913"/>
        </p:xfrm>
        <a:graphic>
          <a:graphicData uri="http://schemas.openxmlformats.org/presentationml/2006/ole">
            <p:oleObj spid="_x0000_s11921" name="משוואה" r:id="rId6" imgW="1371600" imgH="228600" progId="Equation.3">
              <p:embed/>
            </p:oleObj>
          </a:graphicData>
        </a:graphic>
      </p:graphicFrame>
      <p:sp>
        <p:nvSpPr>
          <p:cNvPr id="113" name="TextBox 112"/>
          <p:cNvSpPr txBox="1">
            <a:spLocks noChangeArrowheads="1"/>
          </p:cNvSpPr>
          <p:nvPr/>
        </p:nvSpPr>
        <p:spPr bwMode="auto">
          <a:xfrm>
            <a:off x="298450" y="2005013"/>
            <a:ext cx="2136775" cy="369887"/>
          </a:xfrm>
          <a:prstGeom prst="rect">
            <a:avLst/>
          </a:prstGeom>
          <a:noFill/>
          <a:ln w="9525">
            <a:noFill/>
            <a:miter lim="800000"/>
            <a:headEnd/>
            <a:tailEnd/>
          </a:ln>
        </p:spPr>
        <p:txBody>
          <a:bodyPr>
            <a:spAutoFit/>
          </a:bodyPr>
          <a:lstStyle/>
          <a:p>
            <a:pPr algn="l" rtl="0"/>
            <a:r>
              <a:rPr lang="en-US">
                <a:solidFill>
                  <a:srgbClr val="000000"/>
                </a:solidFill>
                <a:latin typeface="Times New Roman" pitchFamily="18" charset="0"/>
              </a:rPr>
              <a:t>Hash function (code)</a:t>
            </a:r>
          </a:p>
        </p:txBody>
      </p:sp>
      <p:cxnSp>
        <p:nvCxnSpPr>
          <p:cNvPr id="114" name="Straight Arrow Connector 113"/>
          <p:cNvCxnSpPr/>
          <p:nvPr/>
        </p:nvCxnSpPr>
        <p:spPr bwMode="auto">
          <a:xfrm flipV="1">
            <a:off x="1385888" y="1690688"/>
            <a:ext cx="481012" cy="365125"/>
          </a:xfrm>
          <a:prstGeom prst="straightConnector1">
            <a:avLst/>
          </a:prstGeom>
          <a:ln w="25400">
            <a:solidFill>
              <a:schemeClr val="tx1"/>
            </a:solidFill>
            <a:headEnd type="none" w="med" len="med"/>
            <a:tailEnd type="arrow"/>
          </a:ln>
        </p:spPr>
        <p:style>
          <a:lnRef idx="1">
            <a:schemeClr val="accent4"/>
          </a:lnRef>
          <a:fillRef idx="0">
            <a:schemeClr val="accent4"/>
          </a:fillRef>
          <a:effectRef idx="0">
            <a:schemeClr val="accent4"/>
          </a:effectRef>
          <a:fontRef idx="minor">
            <a:schemeClr val="tx1"/>
          </a:fontRef>
        </p:style>
      </p:cxnSp>
      <p:cxnSp>
        <p:nvCxnSpPr>
          <p:cNvPr id="101" name="Straight Connector 100"/>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992938" y="1343025"/>
            <a:ext cx="358775" cy="360363"/>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39" name="Oval 53"/>
          <p:cNvSpPr>
            <a:spLocks noChangeArrowheads="1"/>
          </p:cNvSpPr>
          <p:nvPr/>
        </p:nvSpPr>
        <p:spPr bwMode="auto">
          <a:xfrm>
            <a:off x="3833813" y="447040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0" name="Oval 54"/>
          <p:cNvSpPr>
            <a:spLocks noChangeArrowheads="1"/>
          </p:cNvSpPr>
          <p:nvPr/>
        </p:nvSpPr>
        <p:spPr bwMode="auto">
          <a:xfrm>
            <a:off x="5211763" y="3735388"/>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1" name="Oval 53"/>
          <p:cNvSpPr>
            <a:spLocks noChangeArrowheads="1"/>
          </p:cNvSpPr>
          <p:nvPr/>
        </p:nvSpPr>
        <p:spPr bwMode="auto">
          <a:xfrm>
            <a:off x="4298950" y="4144963"/>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2" name="Oval 54"/>
          <p:cNvSpPr>
            <a:spLocks noChangeArrowheads="1"/>
          </p:cNvSpPr>
          <p:nvPr/>
        </p:nvSpPr>
        <p:spPr bwMode="auto">
          <a:xfrm>
            <a:off x="5251450" y="4433888"/>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3" name="Oval 54"/>
          <p:cNvSpPr>
            <a:spLocks noChangeArrowheads="1"/>
          </p:cNvSpPr>
          <p:nvPr/>
        </p:nvSpPr>
        <p:spPr bwMode="auto">
          <a:xfrm>
            <a:off x="4713288" y="492125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4" name="Oval 53"/>
          <p:cNvSpPr>
            <a:spLocks noChangeArrowheads="1"/>
          </p:cNvSpPr>
          <p:nvPr/>
        </p:nvSpPr>
        <p:spPr bwMode="auto">
          <a:xfrm>
            <a:off x="4100513" y="385921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5" name="Oval 54"/>
          <p:cNvSpPr>
            <a:spLocks noChangeArrowheads="1"/>
          </p:cNvSpPr>
          <p:nvPr/>
        </p:nvSpPr>
        <p:spPr bwMode="auto">
          <a:xfrm>
            <a:off x="3697288" y="4435475"/>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6" name="Oval 53"/>
          <p:cNvSpPr>
            <a:spLocks noChangeArrowheads="1"/>
          </p:cNvSpPr>
          <p:nvPr/>
        </p:nvSpPr>
        <p:spPr bwMode="auto">
          <a:xfrm>
            <a:off x="5399088" y="456565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7" name="Oval 54"/>
          <p:cNvSpPr>
            <a:spLocks noChangeArrowheads="1"/>
          </p:cNvSpPr>
          <p:nvPr/>
        </p:nvSpPr>
        <p:spPr bwMode="auto">
          <a:xfrm>
            <a:off x="5283200" y="4727575"/>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8" name="Oval 53"/>
          <p:cNvSpPr>
            <a:spLocks noChangeArrowheads="1"/>
          </p:cNvSpPr>
          <p:nvPr/>
        </p:nvSpPr>
        <p:spPr bwMode="auto">
          <a:xfrm>
            <a:off x="4202113" y="481171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49" name="Oval 54"/>
          <p:cNvSpPr>
            <a:spLocks noChangeArrowheads="1"/>
          </p:cNvSpPr>
          <p:nvPr/>
        </p:nvSpPr>
        <p:spPr bwMode="auto">
          <a:xfrm>
            <a:off x="5435600" y="4879975"/>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0" name="Oval 53"/>
          <p:cNvSpPr>
            <a:spLocks noChangeArrowheads="1"/>
          </p:cNvSpPr>
          <p:nvPr/>
        </p:nvSpPr>
        <p:spPr bwMode="auto">
          <a:xfrm>
            <a:off x="4130675" y="4964113"/>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1" name="Oval 54"/>
          <p:cNvSpPr>
            <a:spLocks noChangeArrowheads="1"/>
          </p:cNvSpPr>
          <p:nvPr/>
        </p:nvSpPr>
        <p:spPr bwMode="auto">
          <a:xfrm>
            <a:off x="4418013" y="507365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2" name="Oval 53"/>
          <p:cNvSpPr>
            <a:spLocks noChangeArrowheads="1"/>
          </p:cNvSpPr>
          <p:nvPr/>
        </p:nvSpPr>
        <p:spPr bwMode="auto">
          <a:xfrm>
            <a:off x="4273550" y="5226050"/>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3" name="Oval 54"/>
          <p:cNvSpPr>
            <a:spLocks noChangeArrowheads="1"/>
          </p:cNvSpPr>
          <p:nvPr/>
        </p:nvSpPr>
        <p:spPr bwMode="auto">
          <a:xfrm>
            <a:off x="4849813" y="505460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4" name="Oval 53"/>
          <p:cNvSpPr>
            <a:spLocks noChangeArrowheads="1"/>
          </p:cNvSpPr>
          <p:nvPr/>
        </p:nvSpPr>
        <p:spPr bwMode="auto">
          <a:xfrm>
            <a:off x="6210300" y="4754563"/>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5" name="Oval 53"/>
          <p:cNvSpPr>
            <a:spLocks noChangeArrowheads="1"/>
          </p:cNvSpPr>
          <p:nvPr/>
        </p:nvSpPr>
        <p:spPr bwMode="auto">
          <a:xfrm>
            <a:off x="6362700" y="4906963"/>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6" name="Oval 54"/>
          <p:cNvSpPr>
            <a:spLocks noChangeArrowheads="1"/>
          </p:cNvSpPr>
          <p:nvPr/>
        </p:nvSpPr>
        <p:spPr bwMode="auto">
          <a:xfrm>
            <a:off x="6218238" y="501650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7" name="Oval 53"/>
          <p:cNvSpPr>
            <a:spLocks noChangeArrowheads="1"/>
          </p:cNvSpPr>
          <p:nvPr/>
        </p:nvSpPr>
        <p:spPr bwMode="auto">
          <a:xfrm>
            <a:off x="4710113" y="3787775"/>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8" name="Oval 53"/>
          <p:cNvSpPr>
            <a:spLocks noChangeArrowheads="1"/>
          </p:cNvSpPr>
          <p:nvPr/>
        </p:nvSpPr>
        <p:spPr bwMode="auto">
          <a:xfrm>
            <a:off x="4862513" y="3940175"/>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59" name="Oval 54"/>
          <p:cNvSpPr>
            <a:spLocks noChangeArrowheads="1"/>
          </p:cNvSpPr>
          <p:nvPr/>
        </p:nvSpPr>
        <p:spPr bwMode="auto">
          <a:xfrm>
            <a:off x="4705350" y="4146550"/>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60" name="Oval 54"/>
          <p:cNvSpPr>
            <a:spLocks noChangeArrowheads="1"/>
          </p:cNvSpPr>
          <p:nvPr/>
        </p:nvSpPr>
        <p:spPr bwMode="auto">
          <a:xfrm>
            <a:off x="5868988" y="387826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61" name="Oval 53"/>
          <p:cNvSpPr>
            <a:spLocks noChangeArrowheads="1"/>
          </p:cNvSpPr>
          <p:nvPr/>
        </p:nvSpPr>
        <p:spPr bwMode="auto">
          <a:xfrm>
            <a:off x="6137275" y="3921125"/>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62" name="Oval 54"/>
          <p:cNvSpPr>
            <a:spLocks noChangeArrowheads="1"/>
          </p:cNvSpPr>
          <p:nvPr/>
        </p:nvSpPr>
        <p:spPr bwMode="auto">
          <a:xfrm>
            <a:off x="6021388" y="403066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63" name="Oval 53"/>
          <p:cNvSpPr>
            <a:spLocks noChangeArrowheads="1"/>
          </p:cNvSpPr>
          <p:nvPr/>
        </p:nvSpPr>
        <p:spPr bwMode="auto">
          <a:xfrm>
            <a:off x="5427663" y="371475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1964" name="Rectangle 14"/>
          <p:cNvSpPr>
            <a:spLocks noChangeArrowheads="1"/>
          </p:cNvSpPr>
          <p:nvPr/>
        </p:nvSpPr>
        <p:spPr bwMode="auto">
          <a:xfrm>
            <a:off x="3276600" y="5867400"/>
            <a:ext cx="5800725" cy="1917700"/>
          </a:xfrm>
          <a:prstGeom prst="rect">
            <a:avLst/>
          </a:prstGeom>
          <a:solidFill>
            <a:schemeClr val="bg1"/>
          </a:solidFill>
          <a:ln w="9525">
            <a:noFill/>
            <a:miter lim="800000"/>
            <a:headEnd/>
            <a:tailEnd/>
          </a:ln>
        </p:spPr>
        <p:txBody>
          <a:bodyPr/>
          <a:lstStyle/>
          <a:p>
            <a:pPr algn="l" rtl="0"/>
            <a:endParaRPr lang="en-US" sz="2400" b="1"/>
          </a:p>
          <a:p>
            <a:pPr algn="l" rtl="0"/>
            <a:r>
              <a:rPr lang="en-US" sz="1200" b="1"/>
              <a:t>       	</a:t>
            </a:r>
            <a:r>
              <a:rPr lang="en-US" b="1"/>
              <a:t>Datar, Immorlica, Indyk, Mirrokni, 2004</a:t>
            </a:r>
          </a:p>
        </p:txBody>
      </p:sp>
      <p:graphicFrame>
        <p:nvGraphicFramePr>
          <p:cNvPr id="146" name="Group 391"/>
          <p:cNvGraphicFramePr>
            <a:graphicFrameLocks noGrp="1"/>
          </p:cNvGraphicFramePr>
          <p:nvPr/>
        </p:nvGraphicFramePr>
        <p:xfrm>
          <a:off x="889000" y="3441700"/>
          <a:ext cx="649288" cy="3227388"/>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011" name="Oval 53"/>
          <p:cNvSpPr>
            <a:spLocks noChangeArrowheads="1"/>
          </p:cNvSpPr>
          <p:nvPr/>
        </p:nvSpPr>
        <p:spPr bwMode="auto">
          <a:xfrm>
            <a:off x="5895975" y="4910138"/>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12" name="Oval 54"/>
          <p:cNvSpPr>
            <a:spLocks noChangeArrowheads="1"/>
          </p:cNvSpPr>
          <p:nvPr/>
        </p:nvSpPr>
        <p:spPr bwMode="auto">
          <a:xfrm>
            <a:off x="5780088" y="5019675"/>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13" name="Oval 54"/>
          <p:cNvSpPr>
            <a:spLocks noChangeArrowheads="1"/>
          </p:cNvSpPr>
          <p:nvPr/>
        </p:nvSpPr>
        <p:spPr bwMode="auto">
          <a:xfrm>
            <a:off x="5888038" y="443706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14" name="Oval 53"/>
          <p:cNvSpPr>
            <a:spLocks noChangeArrowheads="1"/>
          </p:cNvSpPr>
          <p:nvPr/>
        </p:nvSpPr>
        <p:spPr bwMode="auto">
          <a:xfrm>
            <a:off x="4921250" y="4848225"/>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15" name="Oval 54"/>
          <p:cNvSpPr>
            <a:spLocks noChangeArrowheads="1"/>
          </p:cNvSpPr>
          <p:nvPr/>
        </p:nvSpPr>
        <p:spPr bwMode="auto">
          <a:xfrm>
            <a:off x="5927725" y="5137150"/>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16" name="Oval 53"/>
          <p:cNvSpPr>
            <a:spLocks noChangeArrowheads="1"/>
          </p:cNvSpPr>
          <p:nvPr/>
        </p:nvSpPr>
        <p:spPr bwMode="auto">
          <a:xfrm>
            <a:off x="4776788" y="4560888"/>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17" name="Oval 53"/>
          <p:cNvSpPr>
            <a:spLocks noChangeArrowheads="1"/>
          </p:cNvSpPr>
          <p:nvPr/>
        </p:nvSpPr>
        <p:spPr bwMode="auto">
          <a:xfrm>
            <a:off x="5386388" y="400526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18" name="Oval 53"/>
          <p:cNvSpPr>
            <a:spLocks noChangeArrowheads="1"/>
          </p:cNvSpPr>
          <p:nvPr/>
        </p:nvSpPr>
        <p:spPr bwMode="auto">
          <a:xfrm>
            <a:off x="5641975" y="4437063"/>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19" name="Oval 54"/>
          <p:cNvSpPr>
            <a:spLocks noChangeArrowheads="1"/>
          </p:cNvSpPr>
          <p:nvPr/>
        </p:nvSpPr>
        <p:spPr bwMode="auto">
          <a:xfrm>
            <a:off x="4344988" y="4581525"/>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20" name="Oval 53"/>
          <p:cNvSpPr>
            <a:spLocks noChangeArrowheads="1"/>
          </p:cNvSpPr>
          <p:nvPr/>
        </p:nvSpPr>
        <p:spPr bwMode="auto">
          <a:xfrm>
            <a:off x="4057650" y="4724400"/>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20" name="Freeform 19"/>
          <p:cNvSpPr/>
          <p:nvPr/>
        </p:nvSpPr>
        <p:spPr>
          <a:xfrm>
            <a:off x="4541838" y="4710113"/>
            <a:ext cx="509587" cy="655637"/>
          </a:xfrm>
          <a:custGeom>
            <a:avLst/>
            <a:gdLst>
              <a:gd name="connsiteX0" fmla="*/ 0 w 508959"/>
              <a:gd name="connsiteY0" fmla="*/ 267419 h 655607"/>
              <a:gd name="connsiteX1" fmla="*/ 379562 w 508959"/>
              <a:gd name="connsiteY1" fmla="*/ 655607 h 655607"/>
              <a:gd name="connsiteX2" fmla="*/ 500332 w 508959"/>
              <a:gd name="connsiteY2" fmla="*/ 586596 h 655607"/>
              <a:gd name="connsiteX3" fmla="*/ 508959 w 508959"/>
              <a:gd name="connsiteY3" fmla="*/ 0 h 655607"/>
              <a:gd name="connsiteX4" fmla="*/ 0 w 508959"/>
              <a:gd name="connsiteY4" fmla="*/ 267419 h 65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959" h="655607">
                <a:moveTo>
                  <a:pt x="0" y="267419"/>
                </a:moveTo>
                <a:lnTo>
                  <a:pt x="379562" y="655607"/>
                </a:lnTo>
                <a:lnTo>
                  <a:pt x="500332" y="586596"/>
                </a:lnTo>
                <a:lnTo>
                  <a:pt x="508959" y="0"/>
                </a:lnTo>
                <a:lnTo>
                  <a:pt x="0" y="267419"/>
                </a:lnTo>
                <a:close/>
              </a:path>
            </a:pathLst>
          </a:custGeom>
          <a:solidFill>
            <a:schemeClr val="bg1">
              <a:lumMod val="50000"/>
              <a:alpha val="53000"/>
            </a:schemeClr>
          </a:solidFill>
          <a:ln>
            <a:noFill/>
          </a:ln>
          <a:effectLst/>
        </p:spPr>
        <p:txBody>
          <a:bodyPr/>
          <a:lstStyle/>
          <a:p>
            <a:pPr>
              <a:defRPr/>
            </a:pPr>
            <a:endParaRPr lang="en-US">
              <a:solidFill>
                <a:srgbClr val="000000"/>
              </a:solidFill>
              <a:latin typeface="Times New Roman" pitchFamily="18" charset="0"/>
            </a:endParaRPr>
          </a:p>
        </p:txBody>
      </p:sp>
      <p:grpSp>
        <p:nvGrpSpPr>
          <p:cNvPr id="35840" name="Group 35839"/>
          <p:cNvGrpSpPr>
            <a:grpSpLocks/>
          </p:cNvGrpSpPr>
          <p:nvPr/>
        </p:nvGrpSpPr>
        <p:grpSpPr bwMode="auto">
          <a:xfrm>
            <a:off x="1249363" y="3959225"/>
            <a:ext cx="3790950" cy="420688"/>
            <a:chOff x="2339752" y="3959430"/>
            <a:chExt cx="3791634" cy="420983"/>
          </a:xfrm>
        </p:grpSpPr>
        <p:cxnSp>
          <p:nvCxnSpPr>
            <p:cNvPr id="17" name="Straight Arrow Connector 16"/>
            <p:cNvCxnSpPr/>
            <p:nvPr/>
          </p:nvCxnSpPr>
          <p:spPr>
            <a:xfrm flipH="1" flipV="1">
              <a:off x="2627141" y="3994379"/>
              <a:ext cx="3504245" cy="38603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47" name="Oval 53"/>
            <p:cNvSpPr>
              <a:spLocks noChangeArrowheads="1"/>
            </p:cNvSpPr>
            <p:nvPr/>
          </p:nvSpPr>
          <p:spPr bwMode="auto">
            <a:xfrm>
              <a:off x="2476089" y="3959430"/>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48" name="Oval 54"/>
            <p:cNvSpPr>
              <a:spLocks noChangeArrowheads="1"/>
            </p:cNvSpPr>
            <p:nvPr/>
          </p:nvSpPr>
          <p:spPr bwMode="auto">
            <a:xfrm>
              <a:off x="2339752" y="3959430"/>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grpSp>
      <p:grpSp>
        <p:nvGrpSpPr>
          <p:cNvPr id="35844" name="Group 35843"/>
          <p:cNvGrpSpPr>
            <a:grpSpLocks/>
          </p:cNvGrpSpPr>
          <p:nvPr/>
        </p:nvGrpSpPr>
        <p:grpSpPr bwMode="auto">
          <a:xfrm>
            <a:off x="1104900" y="5091113"/>
            <a:ext cx="3541713" cy="163512"/>
            <a:chOff x="2195601" y="5090459"/>
            <a:chExt cx="3541586" cy="164619"/>
          </a:xfrm>
        </p:grpSpPr>
        <p:cxnSp>
          <p:nvCxnSpPr>
            <p:cNvPr id="158" name="Straight Arrow Connector 157"/>
            <p:cNvCxnSpPr/>
            <p:nvPr/>
          </p:nvCxnSpPr>
          <p:spPr>
            <a:xfrm flipH="1">
              <a:off x="2627386" y="5090459"/>
              <a:ext cx="3109801" cy="13585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43" name="Oval 53"/>
            <p:cNvSpPr>
              <a:spLocks noChangeArrowheads="1"/>
            </p:cNvSpPr>
            <p:nvPr/>
          </p:nvSpPr>
          <p:spPr bwMode="auto">
            <a:xfrm>
              <a:off x="2331938" y="5182053"/>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44" name="Oval 54"/>
            <p:cNvSpPr>
              <a:spLocks noChangeArrowheads="1"/>
            </p:cNvSpPr>
            <p:nvPr/>
          </p:nvSpPr>
          <p:spPr bwMode="auto">
            <a:xfrm>
              <a:off x="2195601" y="5182053"/>
              <a:ext cx="71437"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sp>
          <p:nvSpPr>
            <p:cNvPr id="12045" name="Oval 53"/>
            <p:cNvSpPr>
              <a:spLocks noChangeArrowheads="1"/>
            </p:cNvSpPr>
            <p:nvPr/>
          </p:nvSpPr>
          <p:spPr bwMode="auto">
            <a:xfrm>
              <a:off x="2484338" y="5182053"/>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grpSp>
      <p:grpSp>
        <p:nvGrpSpPr>
          <p:cNvPr id="41" name="Group 40"/>
          <p:cNvGrpSpPr>
            <a:grpSpLocks/>
          </p:cNvGrpSpPr>
          <p:nvPr/>
        </p:nvGrpSpPr>
        <p:grpSpPr bwMode="auto">
          <a:xfrm>
            <a:off x="1393825" y="4579938"/>
            <a:ext cx="2774950" cy="369887"/>
            <a:chOff x="1393067" y="4580626"/>
            <a:chExt cx="2776361" cy="369168"/>
          </a:xfrm>
        </p:grpSpPr>
        <p:cxnSp>
          <p:nvCxnSpPr>
            <p:cNvPr id="166" name="Straight Arrow Connector 165"/>
            <p:cNvCxnSpPr/>
            <p:nvPr/>
          </p:nvCxnSpPr>
          <p:spPr>
            <a:xfrm flipH="1">
              <a:off x="1545544" y="4580626"/>
              <a:ext cx="2623884" cy="33272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41" name="Oval 53"/>
            <p:cNvSpPr>
              <a:spLocks noChangeArrowheads="1"/>
            </p:cNvSpPr>
            <p:nvPr/>
          </p:nvSpPr>
          <p:spPr bwMode="auto">
            <a:xfrm>
              <a:off x="1393067" y="4876769"/>
              <a:ext cx="71438" cy="73025"/>
            </a:xfrm>
            <a:prstGeom prst="ellipse">
              <a:avLst/>
            </a:prstGeom>
            <a:solidFill>
              <a:srgbClr val="6600CC"/>
            </a:solidFill>
            <a:ln w="9525">
              <a:noFill/>
              <a:round/>
              <a:headEnd/>
              <a:tailEnd/>
            </a:ln>
          </p:spPr>
          <p:txBody>
            <a:bodyPr wrap="none" anchor="ctr"/>
            <a:lstStyle/>
            <a:p>
              <a:endParaRPr lang="he-IL">
                <a:solidFill>
                  <a:srgbClr val="000000"/>
                </a:solidFill>
                <a:latin typeface="Times New Roman" pitchFamily="18" charset="0"/>
              </a:endParaRPr>
            </a:p>
          </p:txBody>
        </p:sp>
      </p:grpSp>
      <p:cxnSp>
        <p:nvCxnSpPr>
          <p:cNvPr id="169" name="Straight Arrow Connector 168"/>
          <p:cNvCxnSpPr/>
          <p:nvPr/>
        </p:nvCxnSpPr>
        <p:spPr>
          <a:xfrm>
            <a:off x="2435225" y="6078538"/>
            <a:ext cx="4862513"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V="1">
            <a:off x="2435225" y="2708275"/>
            <a:ext cx="446088" cy="3370263"/>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endCxn id="12051" idx="3"/>
          </p:cNvCxnSpPr>
          <p:nvPr/>
        </p:nvCxnSpPr>
        <p:spPr>
          <a:xfrm flipV="1">
            <a:off x="2435225" y="5119688"/>
            <a:ext cx="4857750" cy="95885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855" name="Left Brace 35854"/>
          <p:cNvSpPr/>
          <p:nvPr/>
        </p:nvSpPr>
        <p:spPr>
          <a:xfrm rot="8968217">
            <a:off x="6867525" y="4221163"/>
            <a:ext cx="460375" cy="522287"/>
          </a:xfrm>
          <a:prstGeom prst="leftBrace">
            <a:avLst>
              <a:gd name="adj1" fmla="val 44664"/>
              <a:gd name="adj2" fmla="val 49345"/>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6" name="Oval 185"/>
          <p:cNvSpPr/>
          <p:nvPr/>
        </p:nvSpPr>
        <p:spPr>
          <a:xfrm>
            <a:off x="7402513" y="1773238"/>
            <a:ext cx="358775" cy="360362"/>
          </a:xfrm>
          <a:prstGeom prst="ellipse">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7" name="Oval 186"/>
          <p:cNvSpPr/>
          <p:nvPr/>
        </p:nvSpPr>
        <p:spPr>
          <a:xfrm>
            <a:off x="7854950" y="1330325"/>
            <a:ext cx="360363" cy="360363"/>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858" name="Curved Connector 35857"/>
          <p:cNvCxnSpPr>
            <a:stCxn id="186" idx="6"/>
            <a:endCxn id="35855" idx="1"/>
          </p:cNvCxnSpPr>
          <p:nvPr/>
        </p:nvCxnSpPr>
        <p:spPr>
          <a:xfrm flipH="1">
            <a:off x="7297738" y="1952625"/>
            <a:ext cx="463550" cy="2416175"/>
          </a:xfrm>
          <a:prstGeom prst="curvedConnector3">
            <a:avLst>
              <a:gd name="adj1" fmla="val -4929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7" name="Curved Connector 196"/>
          <p:cNvCxnSpPr>
            <a:stCxn id="6" idx="4"/>
          </p:cNvCxnSpPr>
          <p:nvPr/>
        </p:nvCxnSpPr>
        <p:spPr>
          <a:xfrm rot="5400000">
            <a:off x="5995194" y="1553369"/>
            <a:ext cx="1027112" cy="1327150"/>
          </a:xfrm>
          <a:prstGeom prst="curved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Right Arrow 34"/>
          <p:cNvSpPr/>
          <p:nvPr/>
        </p:nvSpPr>
        <p:spPr>
          <a:xfrm rot="3769479">
            <a:off x="7369969" y="5090319"/>
            <a:ext cx="612775" cy="18891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1547813" y="2327275"/>
            <a:ext cx="7354887" cy="3960813"/>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
          <p:cNvGrpSpPr/>
          <p:nvPr/>
        </p:nvGrpSpPr>
        <p:grpSpPr>
          <a:xfrm>
            <a:off x="3851920" y="2401416"/>
            <a:ext cx="4047992" cy="3663485"/>
            <a:chOff x="4476066" y="-968093"/>
            <a:chExt cx="4089068" cy="3687238"/>
          </a:xfrm>
          <a:solidFill>
            <a:schemeClr val="bg1"/>
          </a:solidFill>
        </p:grpSpPr>
        <p:pic>
          <p:nvPicPr>
            <p:cNvPr id="6758" name="Picture 614"/>
            <p:cNvPicPr>
              <a:picLocks noChangeArrowheads="1"/>
            </p:cNvPicPr>
            <p:nvPr/>
          </p:nvPicPr>
          <p:blipFill>
            <a:blip r:embed="rId7" cstate="print">
              <a:extLst/>
            </a:blip>
            <a:srcRect/>
            <a:stretch>
              <a:fillRect/>
            </a:stretch>
          </p:blipFill>
          <p:spPr bwMode="auto">
            <a:xfrm>
              <a:off x="4689624" y="-541862"/>
              <a:ext cx="3272877" cy="3261007"/>
            </a:xfrm>
            <a:prstGeom prst="rect">
              <a:avLst/>
            </a:prstGeom>
            <a:grpFill/>
            <a:ln>
              <a:noFill/>
            </a:ln>
            <a:effectLst/>
            <a:extLst/>
          </p:spPr>
        </p:pic>
        <p:sp>
          <p:nvSpPr>
            <p:cNvPr id="5" name="TextBox 4"/>
            <p:cNvSpPr txBox="1"/>
            <p:nvPr/>
          </p:nvSpPr>
          <p:spPr>
            <a:xfrm>
              <a:off x="4476066" y="-968093"/>
              <a:ext cx="4089068" cy="464658"/>
            </a:xfrm>
            <a:prstGeom prst="rect">
              <a:avLst/>
            </a:prstGeom>
            <a:grpFill/>
          </p:spPr>
          <p:txBody>
            <a:bodyPr>
              <a:spAutoFit/>
            </a:bodyPr>
            <a:lstStyle/>
            <a:p>
              <a:pPr algn="l" rtl="0">
                <a:defRPr/>
              </a:pPr>
              <a:r>
                <a:rPr lang="en-US" sz="2400" dirty="0">
                  <a:solidFill>
                    <a:srgbClr val="0070C0"/>
                  </a:solidFill>
                  <a:latin typeface="+mn-lt"/>
                  <a:cs typeface="+mn-cs"/>
                </a:rPr>
                <a:t>Walsh Hadamard  </a:t>
              </a:r>
              <a:r>
                <a:rPr lang="en-US" sz="2400" dirty="0">
                  <a:latin typeface="+mn-lt"/>
                  <a:cs typeface="+mn-cs"/>
                </a:rPr>
                <a:t>   (WH) Basis</a:t>
              </a:r>
            </a:p>
          </p:txBody>
        </p:sp>
      </p:grpSp>
      <p:sp>
        <p:nvSpPr>
          <p:cNvPr id="27" name="Rounded Rectangle 26"/>
          <p:cNvSpPr/>
          <p:nvPr/>
        </p:nvSpPr>
        <p:spPr>
          <a:xfrm>
            <a:off x="601663" y="2924175"/>
            <a:ext cx="1265237" cy="44608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2"/>
                </a:solidFill>
              </a:rPr>
              <a:t>LSH table</a:t>
            </a:r>
          </a:p>
        </p:txBody>
      </p:sp>
      <p:sp>
        <p:nvSpPr>
          <p:cNvPr id="219" name="Rectangle 3"/>
          <p:cNvSpPr txBox="1">
            <a:spLocks/>
          </p:cNvSpPr>
          <p:nvPr/>
        </p:nvSpPr>
        <p:spPr bwMode="auto">
          <a:xfrm>
            <a:off x="323850" y="1174750"/>
            <a:ext cx="4473575" cy="1030288"/>
          </a:xfrm>
          <a:prstGeom prst="rect">
            <a:avLst/>
          </a:prstGeom>
          <a:noFill/>
          <a:ln w="9525">
            <a:noFill/>
            <a:miter lim="800000"/>
            <a:headEnd/>
            <a:tailEnd/>
          </a:ln>
        </p:spPr>
        <p:txBody>
          <a:bodyPr/>
          <a:lstStyle/>
          <a:p>
            <a:pPr marL="342900" indent="-342900" algn="l" rtl="0">
              <a:spcBef>
                <a:spcPct val="20000"/>
              </a:spcBef>
              <a:buFont typeface="Arial" charset="0"/>
              <a:buChar char="•"/>
            </a:pPr>
            <a:r>
              <a:rPr lang="en-US" sz="2800">
                <a:latin typeface="Calibri" pitchFamily="34" charset="0"/>
              </a:rPr>
              <a:t>Project each point </a:t>
            </a:r>
            <a:r>
              <a:rPr lang="en-US" sz="2800" i="1">
                <a:latin typeface="Calibri" pitchFamily="34" charset="0"/>
              </a:rPr>
              <a:t>v</a:t>
            </a:r>
            <a:r>
              <a:rPr lang="en-US" sz="2800">
                <a:latin typeface="Calibri" pitchFamily="34" charset="0"/>
              </a:rPr>
              <a:t> on a random segmented line</a:t>
            </a:r>
            <a:endParaRPr lang="he-IL" sz="2400">
              <a:latin typeface="Calibri" pitchFamily="34" charset="0"/>
            </a:endParaRPr>
          </a:p>
        </p:txBody>
      </p:sp>
      <p:cxnSp>
        <p:nvCxnSpPr>
          <p:cNvPr id="50" name="Straight Arrow Connector 49"/>
          <p:cNvCxnSpPr>
            <a:stCxn id="6" idx="4"/>
          </p:cNvCxnSpPr>
          <p:nvPr/>
        </p:nvCxnSpPr>
        <p:spPr>
          <a:xfrm flipH="1">
            <a:off x="6032500" y="1703388"/>
            <a:ext cx="1139825" cy="11604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9" name="Rectangle 158"/>
          <p:cNvSpPr>
            <a:spLocks noChangeArrowheads="1"/>
          </p:cNvSpPr>
          <p:nvPr/>
        </p:nvSpPr>
        <p:spPr bwMode="auto">
          <a:xfrm>
            <a:off x="2011363" y="5949950"/>
            <a:ext cx="6808787" cy="1362075"/>
          </a:xfrm>
          <a:prstGeom prst="rect">
            <a:avLst/>
          </a:prstGeom>
          <a:solidFill>
            <a:schemeClr val="bg1"/>
          </a:solidFill>
          <a:ln w="9525">
            <a:noFill/>
            <a:miter lim="800000"/>
            <a:headEnd/>
            <a:tailEnd/>
          </a:ln>
        </p:spPr>
        <p:txBody>
          <a:bodyPr/>
          <a:lstStyle/>
          <a:p>
            <a:pPr algn="ctr" rtl="0"/>
            <a:endParaRPr lang="en-US" b="1" i="1"/>
          </a:p>
          <a:p>
            <a:pPr algn="ctr" rtl="0"/>
            <a:r>
              <a:rPr lang="en-US" b="1" i="1"/>
              <a:t>The Gray-Code Filter Kernels,  </a:t>
            </a:r>
            <a:r>
              <a:rPr lang="en-US" b="1"/>
              <a:t>Hel-Or, Hel-Or, PAMI 2007</a:t>
            </a:r>
          </a:p>
        </p:txBody>
      </p:sp>
    </p:spTree>
    <p:custDataLst>
      <p:tags r:id="rId2"/>
    </p:custDataLst>
  </p:cSld>
  <p:clrMapOvr>
    <a:masterClrMapping/>
  </p:clrMapOvr>
  <p:transition spd="slow" advTm="912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8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8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8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8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19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159"/>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1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8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585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13" grpId="0"/>
      <p:bldP spid="6" grpId="0" animBg="1"/>
      <p:bldP spid="35855" grpId="0" animBg="1"/>
      <p:bldP spid="186" grpId="0" animBg="1"/>
      <p:bldP spid="186" grpId="1" animBg="1"/>
      <p:bldP spid="187" grpId="0" animBg="1"/>
      <p:bldP spid="187" grpId="1" animBg="1"/>
      <p:bldP spid="35" grpId="0" animBg="1"/>
      <p:bldP spid="42" grpId="0" animBg="1"/>
      <p:bldP spid="27" grpId="0" animBg="1"/>
      <p:bldP spid="219" grpId="0"/>
      <p:bldP spid="219" grpId="1"/>
      <p:bldP spid="1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p:cNvGraphicFramePr>
            <a:graphicFrameLocks noGrp="1"/>
          </p:cNvGraphicFramePr>
          <p:nvPr/>
        </p:nvGraphicFramePr>
        <p:xfrm>
          <a:off x="539750" y="3322638"/>
          <a:ext cx="3024188" cy="3024187"/>
        </p:xfrm>
        <a:graphic>
          <a:graphicData uri="http://schemas.openxmlformats.org/drawingml/2006/table">
            <a:tbl>
              <a:tblPr>
                <a:tableStyleId>{616DA210-FB5B-4158-B5E0-FEB733F419BA}</a:tableStyleId>
              </a:tblPr>
              <a:tblGrid>
                <a:gridCol w="216000"/>
                <a:gridCol w="216000"/>
                <a:gridCol w="216000"/>
                <a:gridCol w="216000"/>
                <a:gridCol w="216000"/>
                <a:gridCol w="216000"/>
                <a:gridCol w="216000"/>
                <a:gridCol w="216000"/>
                <a:gridCol w="216000"/>
                <a:gridCol w="216000"/>
                <a:gridCol w="216000"/>
                <a:gridCol w="216000"/>
                <a:gridCol w="216000"/>
                <a:gridCol w="216000"/>
              </a:tblGrid>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smtClean="0"/>
                        <a:t>p</a:t>
                      </a:r>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35" name="Table 34"/>
          <p:cNvGraphicFramePr>
            <a:graphicFrameLocks noGrp="1"/>
          </p:cNvGraphicFramePr>
          <p:nvPr/>
        </p:nvGraphicFramePr>
        <p:xfrm>
          <a:off x="5508625" y="3322638"/>
          <a:ext cx="3024188" cy="3024187"/>
        </p:xfrm>
        <a:graphic>
          <a:graphicData uri="http://schemas.openxmlformats.org/drawingml/2006/table">
            <a:tbl>
              <a:tblPr>
                <a:tableStyleId>{616DA210-FB5B-4158-B5E0-FEB733F419BA}</a:tableStyleId>
              </a:tblPr>
              <a:tblGrid>
                <a:gridCol w="216000"/>
                <a:gridCol w="216000"/>
                <a:gridCol w="216000"/>
                <a:gridCol w="216000"/>
                <a:gridCol w="216000"/>
                <a:gridCol w="216000"/>
                <a:gridCol w="216000"/>
                <a:gridCol w="216000"/>
                <a:gridCol w="216000"/>
                <a:gridCol w="216000"/>
                <a:gridCol w="216000"/>
                <a:gridCol w="216000"/>
                <a:gridCol w="216000"/>
                <a:gridCol w="216000"/>
              </a:tblGrid>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1415" name="Rectangle 2"/>
          <p:cNvSpPr>
            <a:spLocks noGrp="1"/>
          </p:cNvSpPr>
          <p:nvPr>
            <p:ph type="title"/>
          </p:nvPr>
        </p:nvSpPr>
        <p:spPr>
          <a:xfrm>
            <a:off x="457200" y="-26988"/>
            <a:ext cx="8229600" cy="1143001"/>
          </a:xfrm>
        </p:spPr>
        <p:txBody>
          <a:bodyPr/>
          <a:lstStyle/>
          <a:p>
            <a:pPr eaLnBrk="1" hangingPunct="1"/>
            <a:r>
              <a:rPr lang="en-US" smtClean="0"/>
              <a:t>CSH indexing</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03350" y="3536950"/>
            <a:ext cx="865188" cy="863600"/>
          </a:xfrm>
          <a:prstGeom prst="rect">
            <a:avLst/>
          </a:pr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1418" name="AutoShape 282"/>
          <p:cNvCxnSpPr>
            <a:cxnSpLocks noChangeShapeType="1"/>
            <a:stCxn id="10" idx="3"/>
          </p:cNvCxnSpPr>
          <p:nvPr/>
        </p:nvCxnSpPr>
        <p:spPr bwMode="auto">
          <a:xfrm>
            <a:off x="2268538" y="3968750"/>
            <a:ext cx="1798637" cy="288925"/>
          </a:xfrm>
          <a:prstGeom prst="straightConnector1">
            <a:avLst/>
          </a:prstGeom>
          <a:noFill/>
          <a:ln w="25400">
            <a:solidFill>
              <a:srgbClr val="FF0000"/>
            </a:solidFill>
            <a:round/>
            <a:headEnd/>
            <a:tailEnd type="stealth" w="lg" len="lg"/>
          </a:ln>
        </p:spPr>
      </p:cxnSp>
      <p:sp>
        <p:nvSpPr>
          <p:cNvPr id="41419" name="AutoShape 5"/>
          <p:cNvSpPr>
            <a:spLocks noChangeArrowheads="1"/>
          </p:cNvSpPr>
          <p:nvPr/>
        </p:nvSpPr>
        <p:spPr bwMode="auto">
          <a:xfrm>
            <a:off x="1468438" y="2489200"/>
            <a:ext cx="1404937" cy="431800"/>
          </a:xfrm>
          <a:prstGeom prst="roundRect">
            <a:avLst>
              <a:gd name="adj" fmla="val 16667"/>
            </a:avLst>
          </a:prstGeom>
          <a:solidFill>
            <a:schemeClr val="accent1">
              <a:alpha val="30980"/>
            </a:schemeClr>
          </a:solidFill>
          <a:ln w="19050">
            <a:solidFill>
              <a:schemeClr val="tx1"/>
            </a:solidFill>
            <a:round/>
            <a:headEnd/>
            <a:tailEnd/>
          </a:ln>
        </p:spPr>
        <p:txBody>
          <a:bodyPr wrap="none" anchor="ctr"/>
          <a:lstStyle/>
          <a:p>
            <a:pPr algn="ctr"/>
            <a:r>
              <a:rPr lang="en-US" sz="2400"/>
              <a:t>Image ‘A’</a:t>
            </a:r>
          </a:p>
        </p:txBody>
      </p:sp>
      <p:sp>
        <p:nvSpPr>
          <p:cNvPr id="41420" name="AutoShape 5"/>
          <p:cNvSpPr>
            <a:spLocks noChangeArrowheads="1"/>
          </p:cNvSpPr>
          <p:nvPr/>
        </p:nvSpPr>
        <p:spPr bwMode="auto">
          <a:xfrm>
            <a:off x="6200775" y="2489200"/>
            <a:ext cx="1404938" cy="431800"/>
          </a:xfrm>
          <a:prstGeom prst="roundRect">
            <a:avLst>
              <a:gd name="adj" fmla="val 16667"/>
            </a:avLst>
          </a:prstGeom>
          <a:solidFill>
            <a:schemeClr val="accent1">
              <a:alpha val="30980"/>
            </a:schemeClr>
          </a:solidFill>
          <a:ln w="19050">
            <a:solidFill>
              <a:schemeClr val="tx1"/>
            </a:solidFill>
            <a:round/>
            <a:headEnd/>
            <a:tailEnd/>
          </a:ln>
        </p:spPr>
        <p:txBody>
          <a:bodyPr wrap="none" anchor="ctr"/>
          <a:lstStyle/>
          <a:p>
            <a:pPr algn="ctr"/>
            <a:r>
              <a:rPr lang="en-US" sz="2400"/>
              <a:t>Image ‘B’</a:t>
            </a:r>
          </a:p>
        </p:txBody>
      </p:sp>
      <p:sp>
        <p:nvSpPr>
          <p:cNvPr id="41421" name="AutoShape 5"/>
          <p:cNvSpPr>
            <a:spLocks noChangeArrowheads="1"/>
          </p:cNvSpPr>
          <p:nvPr/>
        </p:nvSpPr>
        <p:spPr bwMode="auto">
          <a:xfrm>
            <a:off x="3673475" y="2349500"/>
            <a:ext cx="1727200" cy="431800"/>
          </a:xfrm>
          <a:prstGeom prst="roundRect">
            <a:avLst>
              <a:gd name="adj" fmla="val 16667"/>
            </a:avLst>
          </a:prstGeom>
          <a:solidFill>
            <a:schemeClr val="accent2">
              <a:alpha val="30980"/>
            </a:schemeClr>
          </a:solidFill>
          <a:ln w="19050">
            <a:solidFill>
              <a:schemeClr val="tx1"/>
            </a:solidFill>
            <a:round/>
            <a:headEnd/>
            <a:tailEnd/>
          </a:ln>
        </p:spPr>
        <p:txBody>
          <a:bodyPr wrap="none" anchor="ctr"/>
          <a:lstStyle/>
          <a:p>
            <a:pPr algn="ctr"/>
            <a:r>
              <a:rPr lang="en-US" sz="2400"/>
              <a:t>Hash Table</a:t>
            </a:r>
          </a:p>
        </p:txBody>
      </p:sp>
      <p:sp>
        <p:nvSpPr>
          <p:cNvPr id="24" name="Rectangle 23"/>
          <p:cNvSpPr/>
          <p:nvPr/>
        </p:nvSpPr>
        <p:spPr>
          <a:xfrm>
            <a:off x="6156325" y="5049838"/>
            <a:ext cx="863600" cy="8636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423" name="TextBox 32"/>
          <p:cNvSpPr txBox="1">
            <a:spLocks noChangeArrowheads="1"/>
          </p:cNvSpPr>
          <p:nvPr/>
        </p:nvSpPr>
        <p:spPr bwMode="auto">
          <a:xfrm>
            <a:off x="3729038" y="3870325"/>
            <a:ext cx="287337" cy="381000"/>
          </a:xfrm>
          <a:prstGeom prst="rect">
            <a:avLst/>
          </a:prstGeom>
          <a:noFill/>
          <a:ln w="9525">
            <a:noFill/>
            <a:miter lim="800000"/>
            <a:headEnd/>
            <a:tailEnd/>
          </a:ln>
        </p:spPr>
        <p:txBody>
          <a:bodyPr tIns="0" bIns="72000" anchor="ctr">
            <a:spAutoFit/>
          </a:bodyPr>
          <a:lstStyle/>
          <a:p>
            <a:pPr algn="l"/>
            <a:r>
              <a:rPr lang="en-US" sz="2000" b="1">
                <a:solidFill>
                  <a:srgbClr val="FF0000"/>
                </a:solidFill>
              </a:rPr>
              <a:t>g</a:t>
            </a:r>
          </a:p>
        </p:txBody>
      </p:sp>
      <p:sp>
        <p:nvSpPr>
          <p:cNvPr id="41424" name="TextBox 39"/>
          <p:cNvSpPr txBox="1">
            <a:spLocks noChangeArrowheads="1"/>
          </p:cNvSpPr>
          <p:nvPr/>
        </p:nvSpPr>
        <p:spPr bwMode="auto">
          <a:xfrm>
            <a:off x="5076825" y="5114925"/>
            <a:ext cx="287338" cy="381000"/>
          </a:xfrm>
          <a:prstGeom prst="rect">
            <a:avLst/>
          </a:prstGeom>
          <a:noFill/>
          <a:ln w="9525">
            <a:noFill/>
            <a:miter lim="800000"/>
            <a:headEnd/>
            <a:tailEnd/>
          </a:ln>
        </p:spPr>
        <p:txBody>
          <a:bodyPr tIns="0" bIns="72000" anchor="ctr">
            <a:spAutoFit/>
          </a:bodyPr>
          <a:lstStyle/>
          <a:p>
            <a:pPr algn="l"/>
            <a:r>
              <a:rPr lang="en-US" sz="2000" b="1">
                <a:solidFill>
                  <a:srgbClr val="FF0000"/>
                </a:solidFill>
              </a:rPr>
              <a:t>g</a:t>
            </a:r>
          </a:p>
        </p:txBody>
      </p:sp>
      <p:sp>
        <p:nvSpPr>
          <p:cNvPr id="41" name="Rectangle 40"/>
          <p:cNvSpPr/>
          <p:nvPr/>
        </p:nvSpPr>
        <p:spPr>
          <a:xfrm>
            <a:off x="1403350" y="5053013"/>
            <a:ext cx="863600" cy="865187"/>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2484438" y="5703888"/>
            <a:ext cx="863600" cy="863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1427" name="AutoShape 282"/>
          <p:cNvCxnSpPr>
            <a:cxnSpLocks noChangeShapeType="1"/>
            <a:stCxn id="41" idx="3"/>
          </p:cNvCxnSpPr>
          <p:nvPr/>
        </p:nvCxnSpPr>
        <p:spPr bwMode="auto">
          <a:xfrm flipV="1">
            <a:off x="2266950" y="4257675"/>
            <a:ext cx="1800225" cy="1227138"/>
          </a:xfrm>
          <a:prstGeom prst="straightConnector1">
            <a:avLst/>
          </a:prstGeom>
          <a:noFill/>
          <a:ln w="25400">
            <a:solidFill>
              <a:srgbClr val="FF0000"/>
            </a:solidFill>
            <a:round/>
            <a:headEnd/>
            <a:tailEnd type="stealth" w="lg" len="lg"/>
          </a:ln>
        </p:spPr>
      </p:cxnSp>
      <p:cxnSp>
        <p:nvCxnSpPr>
          <p:cNvPr id="41428" name="AutoShape 282"/>
          <p:cNvCxnSpPr>
            <a:cxnSpLocks noChangeShapeType="1"/>
          </p:cNvCxnSpPr>
          <p:nvPr/>
        </p:nvCxnSpPr>
        <p:spPr bwMode="auto">
          <a:xfrm flipV="1">
            <a:off x="3348038" y="4257675"/>
            <a:ext cx="719137" cy="1878013"/>
          </a:xfrm>
          <a:prstGeom prst="straightConnector1">
            <a:avLst/>
          </a:prstGeom>
          <a:noFill/>
          <a:ln w="25400">
            <a:solidFill>
              <a:srgbClr val="FF0000"/>
            </a:solidFill>
            <a:round/>
            <a:headEnd/>
            <a:tailEnd type="stealth" w="lg" len="lg"/>
          </a:ln>
        </p:spPr>
      </p:cxnSp>
      <p:graphicFrame>
        <p:nvGraphicFramePr>
          <p:cNvPr id="55" name="Group 134"/>
          <p:cNvGraphicFramePr>
            <a:graphicFrameLocks noGrp="1"/>
          </p:cNvGraphicFramePr>
          <p:nvPr/>
        </p:nvGraphicFramePr>
        <p:xfrm>
          <a:off x="4078288" y="2944813"/>
          <a:ext cx="865187" cy="3671887"/>
        </p:xfrm>
        <a:graphic>
          <a:graphicData uri="http://schemas.openxmlformats.org/drawingml/2006/table">
            <a:tbl>
              <a:tblPr/>
              <a:tblGrid>
                <a:gridCol w="865312"/>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481" name="Rectangle 3"/>
          <p:cNvSpPr txBox="1">
            <a:spLocks/>
          </p:cNvSpPr>
          <p:nvPr/>
        </p:nvSpPr>
        <p:spPr bwMode="auto">
          <a:xfrm>
            <a:off x="323850" y="1174750"/>
            <a:ext cx="8496300" cy="1030288"/>
          </a:xfrm>
          <a:prstGeom prst="rect">
            <a:avLst/>
          </a:prstGeom>
          <a:noFill/>
          <a:ln w="9525">
            <a:noFill/>
            <a:miter lim="800000"/>
            <a:headEnd/>
            <a:tailEnd/>
          </a:ln>
        </p:spPr>
        <p:txBody>
          <a:bodyPr/>
          <a:lstStyle/>
          <a:p>
            <a:pPr marL="342900" indent="-342900" algn="l" rtl="0">
              <a:spcBef>
                <a:spcPct val="20000"/>
              </a:spcBef>
              <a:buFont typeface="Arial" charset="0"/>
              <a:buChar char="•"/>
            </a:pPr>
            <a:r>
              <a:rPr lang="en-US" sz="2800">
                <a:latin typeface="Calibri" pitchFamily="34" charset="0"/>
              </a:rPr>
              <a:t>Hash </a:t>
            </a:r>
            <a:r>
              <a:rPr lang="en-US" sz="2800" u="sng">
                <a:latin typeface="Calibri" pitchFamily="34" charset="0"/>
              </a:rPr>
              <a:t>all</a:t>
            </a:r>
            <a:r>
              <a:rPr lang="en-US" sz="2800">
                <a:latin typeface="Calibri" pitchFamily="34" charset="0"/>
              </a:rPr>
              <a:t> patches of </a:t>
            </a:r>
            <a:r>
              <a:rPr lang="en-US" sz="2800" u="sng">
                <a:latin typeface="Calibri" pitchFamily="34" charset="0"/>
              </a:rPr>
              <a:t>both</a:t>
            </a:r>
            <a:r>
              <a:rPr lang="en-US" sz="2800">
                <a:latin typeface="Calibri" pitchFamily="34" charset="0"/>
              </a:rPr>
              <a:t> images (with hash function </a:t>
            </a:r>
            <a:r>
              <a:rPr lang="en-US" sz="2800" b="1">
                <a:solidFill>
                  <a:srgbClr val="FF0000"/>
                </a:solidFill>
              </a:rPr>
              <a:t>g</a:t>
            </a:r>
            <a:r>
              <a:rPr lang="en-US" sz="2800">
                <a:latin typeface="Calibri" pitchFamily="34" charset="0"/>
              </a:rPr>
              <a:t>)</a:t>
            </a:r>
            <a:endParaRPr lang="he-IL" sz="2400">
              <a:latin typeface="Calibri" pitchFamily="34" charset="0"/>
            </a:endParaRPr>
          </a:p>
        </p:txBody>
      </p:sp>
      <p:cxnSp>
        <p:nvCxnSpPr>
          <p:cNvPr id="41482" name="AutoShape 282"/>
          <p:cNvCxnSpPr>
            <a:cxnSpLocks noChangeShapeType="1"/>
            <a:stCxn id="24" idx="1"/>
          </p:cNvCxnSpPr>
          <p:nvPr/>
        </p:nvCxnSpPr>
        <p:spPr bwMode="auto">
          <a:xfrm flipH="1" flipV="1">
            <a:off x="4932363" y="5053013"/>
            <a:ext cx="1223962" cy="428625"/>
          </a:xfrm>
          <a:prstGeom prst="straightConnector1">
            <a:avLst/>
          </a:prstGeom>
          <a:noFill/>
          <a:ln w="25400">
            <a:solidFill>
              <a:srgbClr val="FF0000"/>
            </a:solidFill>
            <a:round/>
            <a:headEnd/>
            <a:tailEnd type="stealth" w="lg" len="lg"/>
          </a:ln>
        </p:spPr>
      </p:cxnSp>
    </p:spTree>
  </p:cSld>
  <p:clrMapOvr>
    <a:masterClrMapping/>
  </p:clrMapOvr>
  <p:transition spd="slow" advTm="14738"/>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p:nvPr>
        </p:nvSpPr>
        <p:spPr>
          <a:xfrm>
            <a:off x="457200" y="-26988"/>
            <a:ext cx="8229600" cy="1143001"/>
          </a:xfrm>
        </p:spPr>
        <p:txBody>
          <a:bodyPr/>
          <a:lstStyle/>
          <a:p>
            <a:pPr eaLnBrk="1" hangingPunct="1"/>
            <a:r>
              <a:rPr lang="en-US" smtClean="0"/>
              <a:t>CSH indexing</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nvGraphicFramePr>
        <p:xfrm>
          <a:off x="539750" y="3322638"/>
          <a:ext cx="3024188" cy="3024187"/>
        </p:xfrm>
        <a:graphic>
          <a:graphicData uri="http://schemas.openxmlformats.org/drawingml/2006/table">
            <a:tbl>
              <a:tblPr>
                <a:tableStyleId>{616DA210-FB5B-4158-B5E0-FEB733F419BA}</a:tableStyleId>
              </a:tblPr>
              <a:tblGrid>
                <a:gridCol w="216000"/>
                <a:gridCol w="216000"/>
                <a:gridCol w="216000"/>
                <a:gridCol w="216000"/>
                <a:gridCol w="216000"/>
                <a:gridCol w="216000"/>
                <a:gridCol w="216000"/>
                <a:gridCol w="216000"/>
                <a:gridCol w="216000"/>
                <a:gridCol w="216000"/>
                <a:gridCol w="216000"/>
                <a:gridCol w="216000"/>
                <a:gridCol w="216000"/>
                <a:gridCol w="216000"/>
              </a:tblGrid>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smtClean="0"/>
                        <a:t>p</a:t>
                      </a:r>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9" name="Group 134"/>
          <p:cNvGraphicFramePr>
            <a:graphicFrameLocks noGrp="1"/>
          </p:cNvGraphicFramePr>
          <p:nvPr/>
        </p:nvGraphicFramePr>
        <p:xfrm>
          <a:off x="4078288" y="2944813"/>
          <a:ext cx="865187" cy="3671887"/>
        </p:xfrm>
        <a:graphic>
          <a:graphicData uri="http://schemas.openxmlformats.org/drawingml/2006/table">
            <a:tbl>
              <a:tblPr/>
              <a:tblGrid>
                <a:gridCol w="865312"/>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14" name="AutoShape 282"/>
          <p:cNvCxnSpPr>
            <a:cxnSpLocks noChangeShapeType="1"/>
          </p:cNvCxnSpPr>
          <p:nvPr/>
        </p:nvCxnSpPr>
        <p:spPr bwMode="auto">
          <a:xfrm>
            <a:off x="1619250" y="3644900"/>
            <a:ext cx="2447925" cy="612775"/>
          </a:xfrm>
          <a:prstGeom prst="straightConnector1">
            <a:avLst/>
          </a:prstGeom>
          <a:noFill/>
          <a:ln w="25400">
            <a:solidFill>
              <a:srgbClr val="FF0000"/>
            </a:solidFill>
            <a:round/>
            <a:headEnd/>
            <a:tailEnd type="stealth" w="lg" len="lg"/>
          </a:ln>
        </p:spPr>
      </p:cxnSp>
      <p:sp>
        <p:nvSpPr>
          <p:cNvPr id="43291" name="AutoShape 5"/>
          <p:cNvSpPr>
            <a:spLocks noChangeArrowheads="1"/>
          </p:cNvSpPr>
          <p:nvPr/>
        </p:nvSpPr>
        <p:spPr bwMode="auto">
          <a:xfrm>
            <a:off x="1468438" y="2489200"/>
            <a:ext cx="1404937" cy="431800"/>
          </a:xfrm>
          <a:prstGeom prst="roundRect">
            <a:avLst>
              <a:gd name="adj" fmla="val 16667"/>
            </a:avLst>
          </a:prstGeom>
          <a:solidFill>
            <a:schemeClr val="accent1">
              <a:alpha val="30980"/>
            </a:schemeClr>
          </a:solidFill>
          <a:ln w="19050">
            <a:solidFill>
              <a:schemeClr val="tx1"/>
            </a:solidFill>
            <a:round/>
            <a:headEnd/>
            <a:tailEnd/>
          </a:ln>
        </p:spPr>
        <p:txBody>
          <a:bodyPr wrap="none" anchor="ctr"/>
          <a:lstStyle/>
          <a:p>
            <a:pPr algn="ctr"/>
            <a:r>
              <a:rPr lang="en-US" sz="2400"/>
              <a:t>Image ‘A’</a:t>
            </a:r>
          </a:p>
        </p:txBody>
      </p:sp>
      <p:sp>
        <p:nvSpPr>
          <p:cNvPr id="43292" name="AutoShape 5"/>
          <p:cNvSpPr>
            <a:spLocks noChangeArrowheads="1"/>
          </p:cNvSpPr>
          <p:nvPr/>
        </p:nvSpPr>
        <p:spPr bwMode="auto">
          <a:xfrm>
            <a:off x="6200775" y="2489200"/>
            <a:ext cx="1404938" cy="431800"/>
          </a:xfrm>
          <a:prstGeom prst="roundRect">
            <a:avLst>
              <a:gd name="adj" fmla="val 16667"/>
            </a:avLst>
          </a:prstGeom>
          <a:solidFill>
            <a:schemeClr val="accent1">
              <a:alpha val="30980"/>
            </a:schemeClr>
          </a:solidFill>
          <a:ln w="19050">
            <a:solidFill>
              <a:schemeClr val="tx1"/>
            </a:solidFill>
            <a:round/>
            <a:headEnd/>
            <a:tailEnd/>
          </a:ln>
        </p:spPr>
        <p:txBody>
          <a:bodyPr wrap="none" anchor="ctr"/>
          <a:lstStyle/>
          <a:p>
            <a:pPr algn="ctr"/>
            <a:r>
              <a:rPr lang="en-US" sz="2400"/>
              <a:t>Image ‘B’</a:t>
            </a:r>
          </a:p>
        </p:txBody>
      </p:sp>
      <p:graphicFrame>
        <p:nvGraphicFramePr>
          <p:cNvPr id="23" name="Table 22"/>
          <p:cNvGraphicFramePr>
            <a:graphicFrameLocks noGrp="1"/>
          </p:cNvGraphicFramePr>
          <p:nvPr/>
        </p:nvGraphicFramePr>
        <p:xfrm>
          <a:off x="5508625" y="3322638"/>
          <a:ext cx="3024188" cy="3024187"/>
        </p:xfrm>
        <a:graphic>
          <a:graphicData uri="http://schemas.openxmlformats.org/drawingml/2006/table">
            <a:tbl>
              <a:tblPr>
                <a:tableStyleId>{616DA210-FB5B-4158-B5E0-FEB733F419BA}</a:tableStyleId>
              </a:tblPr>
              <a:tblGrid>
                <a:gridCol w="216000"/>
                <a:gridCol w="216000"/>
                <a:gridCol w="216000"/>
                <a:gridCol w="216000"/>
                <a:gridCol w="216000"/>
                <a:gridCol w="216000"/>
                <a:gridCol w="216000"/>
                <a:gridCol w="216000"/>
                <a:gridCol w="216000"/>
                <a:gridCol w="216000"/>
                <a:gridCol w="216000"/>
                <a:gridCol w="216000"/>
                <a:gridCol w="216000"/>
                <a:gridCol w="216000"/>
              </a:tblGrid>
              <a:tr h="216000">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cxnSp>
        <p:nvCxnSpPr>
          <p:cNvPr id="25" name="AutoShape 282"/>
          <p:cNvCxnSpPr>
            <a:cxnSpLocks noChangeShapeType="1"/>
          </p:cNvCxnSpPr>
          <p:nvPr/>
        </p:nvCxnSpPr>
        <p:spPr bwMode="auto">
          <a:xfrm flipH="1" flipV="1">
            <a:off x="4932363" y="5053013"/>
            <a:ext cx="1223962" cy="104775"/>
          </a:xfrm>
          <a:prstGeom prst="straightConnector1">
            <a:avLst/>
          </a:prstGeom>
          <a:noFill/>
          <a:ln w="25400">
            <a:solidFill>
              <a:srgbClr val="FF0000"/>
            </a:solidFill>
            <a:round/>
            <a:headEnd/>
            <a:tailEnd type="stealth" w="lg" len="lg"/>
          </a:ln>
        </p:spPr>
      </p:cxnSp>
      <p:sp>
        <p:nvSpPr>
          <p:cNvPr id="32" name="Rectangle 3"/>
          <p:cNvSpPr txBox="1">
            <a:spLocks/>
          </p:cNvSpPr>
          <p:nvPr/>
        </p:nvSpPr>
        <p:spPr bwMode="auto">
          <a:xfrm>
            <a:off x="323850" y="1174750"/>
            <a:ext cx="8496300" cy="1030288"/>
          </a:xfrm>
          <a:prstGeom prst="rect">
            <a:avLst/>
          </a:prstGeom>
          <a:noFill/>
          <a:ln w="9525">
            <a:noFill/>
            <a:miter lim="800000"/>
            <a:headEnd/>
            <a:tailEnd/>
          </a:ln>
        </p:spPr>
        <p:txBody>
          <a:bodyPr/>
          <a:lstStyle/>
          <a:p>
            <a:pPr marL="342900" indent="-342900" algn="l" rtl="0">
              <a:spcBef>
                <a:spcPct val="20000"/>
              </a:spcBef>
              <a:buFont typeface="Arial" charset="0"/>
              <a:buChar char="•"/>
            </a:pPr>
            <a:r>
              <a:rPr lang="en-US" sz="2800">
                <a:latin typeface="Calibri" pitchFamily="34" charset="0"/>
              </a:rPr>
              <a:t>Hash </a:t>
            </a:r>
            <a:r>
              <a:rPr lang="en-US" sz="2800" u="sng">
                <a:latin typeface="Calibri" pitchFamily="34" charset="0"/>
              </a:rPr>
              <a:t>all</a:t>
            </a:r>
            <a:r>
              <a:rPr lang="en-US" sz="2800">
                <a:latin typeface="Calibri" pitchFamily="34" charset="0"/>
              </a:rPr>
              <a:t> patches of </a:t>
            </a:r>
            <a:r>
              <a:rPr lang="en-US" sz="2800" u="sng">
                <a:latin typeface="Calibri" pitchFamily="34" charset="0"/>
              </a:rPr>
              <a:t>both</a:t>
            </a:r>
            <a:r>
              <a:rPr lang="en-US" sz="2800">
                <a:latin typeface="Calibri" pitchFamily="34" charset="0"/>
              </a:rPr>
              <a:t> images (with hash function </a:t>
            </a:r>
            <a:r>
              <a:rPr lang="en-US" sz="2800" b="1">
                <a:solidFill>
                  <a:srgbClr val="FF0000"/>
                </a:solidFill>
              </a:rPr>
              <a:t>g</a:t>
            </a:r>
            <a:r>
              <a:rPr lang="en-US" sz="2800">
                <a:latin typeface="Calibri" pitchFamily="34" charset="0"/>
              </a:rPr>
              <a:t>)</a:t>
            </a:r>
          </a:p>
          <a:p>
            <a:pPr marL="742950" lvl="1" indent="-285750" algn="l" rtl="0">
              <a:spcBef>
                <a:spcPct val="20000"/>
              </a:spcBef>
              <a:buFont typeface="Arial" charset="0"/>
              <a:buChar char="–"/>
            </a:pPr>
            <a:r>
              <a:rPr lang="en-US" sz="2400">
                <a:latin typeface="Calibri" pitchFamily="34" charset="0"/>
              </a:rPr>
              <a:t>Keep </a:t>
            </a:r>
            <a:r>
              <a:rPr lang="en-US" sz="2400" b="1">
                <a:solidFill>
                  <a:srgbClr val="0000FF"/>
                </a:solidFill>
                <a:latin typeface="Calibri" pitchFamily="34" charset="0"/>
              </a:rPr>
              <a:t>k</a:t>
            </a:r>
            <a:r>
              <a:rPr lang="en-US" sz="2400">
                <a:latin typeface="Calibri" pitchFamily="34" charset="0"/>
              </a:rPr>
              <a:t> (=2) representatives of each image in each entry</a:t>
            </a:r>
            <a:endParaRPr lang="he-IL" sz="2400">
              <a:latin typeface="Calibri" pitchFamily="34" charset="0"/>
            </a:endParaRPr>
          </a:p>
        </p:txBody>
      </p:sp>
      <p:sp>
        <p:nvSpPr>
          <p:cNvPr id="16" name="Rectangle 15"/>
          <p:cNvSpPr/>
          <p:nvPr/>
        </p:nvSpPr>
        <p:spPr>
          <a:xfrm>
            <a:off x="1403350" y="3536950"/>
            <a:ext cx="865188" cy="863600"/>
          </a:xfrm>
          <a:prstGeom prst="rect">
            <a:avLst/>
          </a:prstGeom>
          <a:noFill/>
          <a:ln w="5715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6156325" y="5053013"/>
            <a:ext cx="863600" cy="863600"/>
          </a:xfrm>
          <a:prstGeom prst="rect">
            <a:avLst/>
          </a:pr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1" name="Group 134"/>
          <p:cNvGraphicFramePr>
            <a:graphicFrameLocks noGrp="1"/>
          </p:cNvGraphicFramePr>
          <p:nvPr/>
        </p:nvGraphicFramePr>
        <p:xfrm>
          <a:off x="4097338" y="2944813"/>
          <a:ext cx="833437" cy="3671887"/>
        </p:xfrm>
        <a:graphic>
          <a:graphicData uri="http://schemas.openxmlformats.org/drawingml/2006/table">
            <a:tbl>
              <a:tblPr/>
              <a:tblGrid>
                <a:gridCol w="208280"/>
                <a:gridCol w="208280"/>
                <a:gridCol w="208280"/>
                <a:gridCol w="208280"/>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rgbClr val="008000"/>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26" name="AutoShape 282"/>
          <p:cNvCxnSpPr>
            <a:cxnSpLocks noChangeShapeType="1"/>
          </p:cNvCxnSpPr>
          <p:nvPr/>
        </p:nvCxnSpPr>
        <p:spPr bwMode="auto">
          <a:xfrm flipV="1">
            <a:off x="1619250" y="4257675"/>
            <a:ext cx="2447925" cy="900113"/>
          </a:xfrm>
          <a:prstGeom prst="straightConnector1">
            <a:avLst/>
          </a:prstGeom>
          <a:noFill/>
          <a:ln w="25400">
            <a:solidFill>
              <a:srgbClr val="FF0000"/>
            </a:solidFill>
            <a:round/>
            <a:headEnd/>
            <a:tailEnd type="stealth" w="lg" len="lg"/>
          </a:ln>
        </p:spPr>
      </p:cxnSp>
      <p:cxnSp>
        <p:nvCxnSpPr>
          <p:cNvPr id="27" name="AutoShape 282"/>
          <p:cNvCxnSpPr>
            <a:cxnSpLocks noChangeShapeType="1"/>
          </p:cNvCxnSpPr>
          <p:nvPr/>
        </p:nvCxnSpPr>
        <p:spPr bwMode="auto">
          <a:xfrm flipH="1">
            <a:off x="2595563" y="4257675"/>
            <a:ext cx="1800225" cy="1547813"/>
          </a:xfrm>
          <a:prstGeom prst="straightConnector1">
            <a:avLst/>
          </a:prstGeom>
          <a:noFill/>
          <a:ln w="25400">
            <a:solidFill>
              <a:srgbClr val="FF0000"/>
            </a:solidFill>
            <a:round/>
            <a:headEnd/>
            <a:tailEnd type="stealth" w="lg" len="lg"/>
          </a:ln>
        </p:spPr>
      </p:cxnSp>
      <p:sp>
        <p:nvSpPr>
          <p:cNvPr id="34" name="Left Brace 33"/>
          <p:cNvSpPr/>
          <p:nvPr/>
        </p:nvSpPr>
        <p:spPr>
          <a:xfrm rot="5400000">
            <a:off x="4195763" y="2593975"/>
            <a:ext cx="220662" cy="420688"/>
          </a:xfrm>
          <a:prstGeom prst="leftBrace">
            <a:avLst>
              <a:gd name="adj1" fmla="val 31614"/>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 name="Left Brace 34"/>
          <p:cNvSpPr/>
          <p:nvPr/>
        </p:nvSpPr>
        <p:spPr>
          <a:xfrm rot="5400000">
            <a:off x="4633119" y="2628106"/>
            <a:ext cx="209550" cy="363538"/>
          </a:xfrm>
          <a:prstGeom prst="leftBrace">
            <a:avLst>
              <a:gd name="adj1" fmla="val 31614"/>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 name="TextBox 35"/>
          <p:cNvSpPr txBox="1">
            <a:spLocks noChangeArrowheads="1"/>
          </p:cNvSpPr>
          <p:nvPr/>
        </p:nvSpPr>
        <p:spPr bwMode="auto">
          <a:xfrm>
            <a:off x="4146550" y="2368550"/>
            <a:ext cx="323850" cy="400050"/>
          </a:xfrm>
          <a:prstGeom prst="rect">
            <a:avLst/>
          </a:prstGeom>
          <a:noFill/>
          <a:ln w="9525">
            <a:noFill/>
            <a:miter lim="800000"/>
            <a:headEnd/>
            <a:tailEnd/>
          </a:ln>
        </p:spPr>
        <p:txBody>
          <a:bodyPr>
            <a:spAutoFit/>
          </a:bodyPr>
          <a:lstStyle/>
          <a:p>
            <a:pPr algn="l"/>
            <a:r>
              <a:rPr lang="en-US" sz="2000" b="1">
                <a:solidFill>
                  <a:srgbClr val="0000FF"/>
                </a:solidFill>
              </a:rPr>
              <a:t>k</a:t>
            </a:r>
          </a:p>
        </p:txBody>
      </p:sp>
      <p:sp>
        <p:nvSpPr>
          <p:cNvPr id="37" name="TextBox 36"/>
          <p:cNvSpPr txBox="1">
            <a:spLocks noChangeArrowheads="1"/>
          </p:cNvSpPr>
          <p:nvPr/>
        </p:nvSpPr>
        <p:spPr bwMode="auto">
          <a:xfrm>
            <a:off x="4565650" y="2368550"/>
            <a:ext cx="323850" cy="400050"/>
          </a:xfrm>
          <a:prstGeom prst="rect">
            <a:avLst/>
          </a:prstGeom>
          <a:noFill/>
          <a:ln w="9525">
            <a:noFill/>
            <a:miter lim="800000"/>
            <a:headEnd/>
            <a:tailEnd/>
          </a:ln>
        </p:spPr>
        <p:txBody>
          <a:bodyPr>
            <a:spAutoFit/>
          </a:bodyPr>
          <a:lstStyle/>
          <a:p>
            <a:pPr algn="l"/>
            <a:r>
              <a:rPr lang="en-US" sz="2000" b="1">
                <a:solidFill>
                  <a:srgbClr val="0000FF"/>
                </a:solidFill>
              </a:rPr>
              <a:t>k</a:t>
            </a:r>
          </a:p>
        </p:txBody>
      </p:sp>
      <p:cxnSp>
        <p:nvCxnSpPr>
          <p:cNvPr id="39" name="AutoShape 282"/>
          <p:cNvCxnSpPr>
            <a:cxnSpLocks noChangeShapeType="1"/>
          </p:cNvCxnSpPr>
          <p:nvPr/>
        </p:nvCxnSpPr>
        <p:spPr bwMode="auto">
          <a:xfrm flipV="1">
            <a:off x="2700338" y="4257675"/>
            <a:ext cx="1366837" cy="1547813"/>
          </a:xfrm>
          <a:prstGeom prst="straightConnector1">
            <a:avLst/>
          </a:prstGeom>
          <a:noFill/>
          <a:ln w="25400">
            <a:solidFill>
              <a:srgbClr val="FF0000"/>
            </a:solidFill>
            <a:round/>
            <a:headEnd/>
            <a:tailEnd type="stealth" w="lg" len="lg"/>
          </a:ln>
        </p:spPr>
      </p:cxnSp>
      <p:cxnSp>
        <p:nvCxnSpPr>
          <p:cNvPr id="40" name="AutoShape 282"/>
          <p:cNvCxnSpPr>
            <a:cxnSpLocks noChangeShapeType="1"/>
          </p:cNvCxnSpPr>
          <p:nvPr/>
        </p:nvCxnSpPr>
        <p:spPr bwMode="auto">
          <a:xfrm flipH="1">
            <a:off x="1519238" y="4257675"/>
            <a:ext cx="2676525" cy="900113"/>
          </a:xfrm>
          <a:prstGeom prst="straightConnector1">
            <a:avLst/>
          </a:prstGeom>
          <a:noFill/>
          <a:ln w="25400">
            <a:solidFill>
              <a:srgbClr val="FF0000"/>
            </a:solidFill>
            <a:round/>
            <a:headEnd/>
            <a:tailEnd type="stealth" w="lg" len="lg"/>
          </a:ln>
        </p:spPr>
      </p:cxnSp>
      <p:cxnSp>
        <p:nvCxnSpPr>
          <p:cNvPr id="48" name="AutoShape 282"/>
          <p:cNvCxnSpPr>
            <a:cxnSpLocks noChangeShapeType="1"/>
          </p:cNvCxnSpPr>
          <p:nvPr/>
        </p:nvCxnSpPr>
        <p:spPr bwMode="auto">
          <a:xfrm>
            <a:off x="4633913" y="5030788"/>
            <a:ext cx="1638300" cy="127000"/>
          </a:xfrm>
          <a:prstGeom prst="straightConnector1">
            <a:avLst/>
          </a:prstGeom>
          <a:noFill/>
          <a:ln w="25400">
            <a:solidFill>
              <a:srgbClr val="FF0000"/>
            </a:solidFill>
            <a:round/>
            <a:headEnd/>
            <a:tailEnd type="stealth" w="lg" len="lg"/>
          </a:ln>
        </p:spPr>
      </p:cxnSp>
      <p:sp>
        <p:nvSpPr>
          <p:cNvPr id="52" name="Rectangle 51"/>
          <p:cNvSpPr/>
          <p:nvPr/>
        </p:nvSpPr>
        <p:spPr>
          <a:xfrm>
            <a:off x="1403350" y="5053013"/>
            <a:ext cx="863600" cy="865187"/>
          </a:xfrm>
          <a:prstGeom prst="rect">
            <a:avLst/>
          </a:prstGeom>
          <a:noFill/>
          <a:ln w="57150">
            <a:solidFill>
              <a:srgbClr val="FF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ectangle 52"/>
          <p:cNvSpPr/>
          <p:nvPr/>
        </p:nvSpPr>
        <p:spPr>
          <a:xfrm>
            <a:off x="2484438" y="5703888"/>
            <a:ext cx="863600" cy="863600"/>
          </a:xfrm>
          <a:prstGeom prst="rect">
            <a:avLst/>
          </a:prstGeom>
          <a:no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AutoShape 5"/>
          <p:cNvSpPr>
            <a:spLocks noChangeArrowheads="1"/>
          </p:cNvSpPr>
          <p:nvPr/>
        </p:nvSpPr>
        <p:spPr bwMode="auto">
          <a:xfrm>
            <a:off x="3673475" y="2349500"/>
            <a:ext cx="1727200" cy="431800"/>
          </a:xfrm>
          <a:prstGeom prst="roundRect">
            <a:avLst>
              <a:gd name="adj" fmla="val 16667"/>
            </a:avLst>
          </a:prstGeom>
          <a:solidFill>
            <a:schemeClr val="accent2">
              <a:alpha val="30980"/>
            </a:schemeClr>
          </a:solidFill>
          <a:ln w="19050">
            <a:solidFill>
              <a:schemeClr val="tx1"/>
            </a:solidFill>
            <a:round/>
            <a:headEnd/>
            <a:tailEnd/>
          </a:ln>
        </p:spPr>
        <p:txBody>
          <a:bodyPr wrap="none" anchor="ctr"/>
          <a:lstStyle/>
          <a:p>
            <a:pPr algn="ctr"/>
            <a:r>
              <a:rPr lang="en-US" sz="2400"/>
              <a:t>Hash Table</a:t>
            </a:r>
          </a:p>
        </p:txBody>
      </p:sp>
      <p:grpSp>
        <p:nvGrpSpPr>
          <p:cNvPr id="62" name="Group 61"/>
          <p:cNvGrpSpPr>
            <a:grpSpLocks/>
          </p:cNvGrpSpPr>
          <p:nvPr/>
        </p:nvGrpSpPr>
        <p:grpSpPr bwMode="auto">
          <a:xfrm>
            <a:off x="3729038" y="3870325"/>
            <a:ext cx="1635125" cy="1625600"/>
            <a:chOff x="3728836" y="3871096"/>
            <a:chExt cx="1635252" cy="1624712"/>
          </a:xfrm>
        </p:grpSpPr>
        <p:sp>
          <p:nvSpPr>
            <p:cNvPr id="43667" name="TextBox 50"/>
            <p:cNvSpPr txBox="1">
              <a:spLocks noChangeArrowheads="1"/>
            </p:cNvSpPr>
            <p:nvPr/>
          </p:nvSpPr>
          <p:spPr bwMode="auto">
            <a:xfrm>
              <a:off x="5076032" y="5115328"/>
              <a:ext cx="288056" cy="380480"/>
            </a:xfrm>
            <a:prstGeom prst="rect">
              <a:avLst/>
            </a:prstGeom>
            <a:noFill/>
            <a:ln w="9525">
              <a:noFill/>
              <a:miter lim="800000"/>
              <a:headEnd/>
              <a:tailEnd/>
            </a:ln>
          </p:spPr>
          <p:txBody>
            <a:bodyPr tIns="0" bIns="72000" anchor="ctr">
              <a:spAutoFit/>
            </a:bodyPr>
            <a:lstStyle/>
            <a:p>
              <a:pPr algn="l"/>
              <a:r>
                <a:rPr lang="en-US" sz="2000" b="1">
                  <a:solidFill>
                    <a:srgbClr val="FF0000"/>
                  </a:solidFill>
                </a:rPr>
                <a:t>g</a:t>
              </a:r>
            </a:p>
          </p:txBody>
        </p:sp>
        <p:sp>
          <p:nvSpPr>
            <p:cNvPr id="43668" name="TextBox 58"/>
            <p:cNvSpPr txBox="1">
              <a:spLocks noChangeArrowheads="1"/>
            </p:cNvSpPr>
            <p:nvPr/>
          </p:nvSpPr>
          <p:spPr bwMode="auto">
            <a:xfrm>
              <a:off x="3728836" y="3871096"/>
              <a:ext cx="288056" cy="380480"/>
            </a:xfrm>
            <a:prstGeom prst="rect">
              <a:avLst/>
            </a:prstGeom>
            <a:noFill/>
            <a:ln w="9525">
              <a:noFill/>
              <a:miter lim="800000"/>
              <a:headEnd/>
              <a:tailEnd/>
            </a:ln>
          </p:spPr>
          <p:txBody>
            <a:bodyPr tIns="0" bIns="72000" anchor="ctr">
              <a:spAutoFit/>
            </a:bodyPr>
            <a:lstStyle/>
            <a:p>
              <a:pPr algn="l"/>
              <a:r>
                <a:rPr lang="en-US" sz="2000" b="1">
                  <a:solidFill>
                    <a:srgbClr val="FF0000"/>
                  </a:solidFill>
                </a:rPr>
                <a:t>g</a:t>
              </a:r>
            </a:p>
          </p:txBody>
        </p:sp>
      </p:grpSp>
      <p:grpSp>
        <p:nvGrpSpPr>
          <p:cNvPr id="61" name="Group 60"/>
          <p:cNvGrpSpPr>
            <a:grpSpLocks/>
          </p:cNvGrpSpPr>
          <p:nvPr/>
        </p:nvGrpSpPr>
        <p:grpSpPr bwMode="auto">
          <a:xfrm>
            <a:off x="3638550" y="4652963"/>
            <a:ext cx="1870075" cy="504825"/>
            <a:chOff x="3639269" y="4653136"/>
            <a:chExt cx="1868835" cy="504056"/>
          </a:xfrm>
        </p:grpSpPr>
        <p:sp>
          <p:nvSpPr>
            <p:cNvPr id="43665" name="TextBox 56"/>
            <p:cNvSpPr txBox="1">
              <a:spLocks noChangeArrowheads="1"/>
            </p:cNvSpPr>
            <p:nvPr/>
          </p:nvSpPr>
          <p:spPr bwMode="auto">
            <a:xfrm>
              <a:off x="3639269" y="4776712"/>
              <a:ext cx="467190" cy="380480"/>
            </a:xfrm>
            <a:prstGeom prst="rect">
              <a:avLst/>
            </a:prstGeom>
            <a:noFill/>
            <a:ln w="9525">
              <a:noFill/>
              <a:miter lim="800000"/>
              <a:headEnd/>
              <a:tailEnd/>
            </a:ln>
          </p:spPr>
          <p:txBody>
            <a:bodyPr lIns="72000" tIns="0" rIns="0" bIns="72000" anchor="ctr">
              <a:spAutoFit/>
            </a:bodyPr>
            <a:lstStyle/>
            <a:p>
              <a:pPr algn="l"/>
              <a:r>
                <a:rPr lang="en-US" sz="2000" b="1">
                  <a:solidFill>
                    <a:srgbClr val="FF0000"/>
                  </a:solidFill>
                </a:rPr>
                <a:t>g</a:t>
              </a:r>
              <a:r>
                <a:rPr lang="en-US" sz="2000" b="1" baseline="27000">
                  <a:solidFill>
                    <a:srgbClr val="FF0000"/>
                  </a:solidFill>
                </a:rPr>
                <a:t>-1</a:t>
              </a:r>
              <a:endParaRPr lang="en-US" sz="2000" b="1">
                <a:solidFill>
                  <a:srgbClr val="FF0000"/>
                </a:solidFill>
              </a:endParaRPr>
            </a:p>
          </p:txBody>
        </p:sp>
        <p:sp>
          <p:nvSpPr>
            <p:cNvPr id="43666" name="TextBox 59"/>
            <p:cNvSpPr txBox="1">
              <a:spLocks noChangeArrowheads="1"/>
            </p:cNvSpPr>
            <p:nvPr/>
          </p:nvSpPr>
          <p:spPr bwMode="auto">
            <a:xfrm>
              <a:off x="5040914" y="4653136"/>
              <a:ext cx="467190" cy="380480"/>
            </a:xfrm>
            <a:prstGeom prst="rect">
              <a:avLst/>
            </a:prstGeom>
            <a:noFill/>
            <a:ln w="9525">
              <a:noFill/>
              <a:miter lim="800000"/>
              <a:headEnd/>
              <a:tailEnd/>
            </a:ln>
          </p:spPr>
          <p:txBody>
            <a:bodyPr lIns="72000" tIns="0" rIns="0" bIns="72000" anchor="ctr">
              <a:spAutoFit/>
            </a:bodyPr>
            <a:lstStyle/>
            <a:p>
              <a:pPr algn="l"/>
              <a:r>
                <a:rPr lang="en-US" sz="2000" b="1">
                  <a:solidFill>
                    <a:srgbClr val="FF0000"/>
                  </a:solidFill>
                </a:rPr>
                <a:t>g</a:t>
              </a:r>
              <a:r>
                <a:rPr lang="en-US" sz="2000" b="1" baseline="27000">
                  <a:solidFill>
                    <a:srgbClr val="FF0000"/>
                  </a:solidFill>
                </a:rPr>
                <a:t>-1</a:t>
              </a:r>
              <a:endParaRPr lang="en-US" sz="2000" b="1">
                <a:solidFill>
                  <a:srgbClr val="FF0000"/>
                </a:solidFill>
              </a:endParaRPr>
            </a:p>
          </p:txBody>
        </p:sp>
      </p:grpSp>
    </p:spTree>
    <p:custDataLst>
      <p:tags r:id="rId1"/>
    </p:custDataLst>
  </p:cSld>
  <p:clrMapOvr>
    <a:masterClrMapping/>
  </p:clrMapOvr>
  <p:transition spd="slow" advTm="134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34" grpId="0" animBg="1"/>
      <p:bldP spid="35" grpId="0" animBg="1"/>
      <p:bldP spid="36" grpId="0"/>
      <p:bldP spid="37" grpId="0"/>
      <p:bldP spid="52" grpId="0" animBg="1"/>
      <p:bldP spid="53"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p:nvPr>
        </p:nvSpPr>
        <p:spPr>
          <a:xfrm>
            <a:off x="457200" y="-26988"/>
            <a:ext cx="8229600" cy="1143001"/>
          </a:xfrm>
        </p:spPr>
        <p:txBody>
          <a:bodyPr/>
          <a:lstStyle/>
          <a:p>
            <a:pPr eaLnBrk="1" hangingPunct="1"/>
            <a:r>
              <a:rPr lang="en-US" smtClean="0"/>
              <a:t>CSH indexing - candidates</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21" name="Group 398"/>
          <p:cNvGraphicFramePr>
            <a:graphicFrameLocks noGrp="1"/>
          </p:cNvGraphicFramePr>
          <p:nvPr/>
        </p:nvGraphicFramePr>
        <p:xfrm>
          <a:off x="5362575" y="3052763"/>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2" name="Rectangle 3"/>
          <p:cNvSpPr txBox="1">
            <a:spLocks/>
          </p:cNvSpPr>
          <p:nvPr/>
        </p:nvSpPr>
        <p:spPr bwMode="auto">
          <a:xfrm>
            <a:off x="468313" y="1268413"/>
            <a:ext cx="8229600" cy="4525962"/>
          </a:xfrm>
          <a:prstGeom prst="rect">
            <a:avLst/>
          </a:prstGeom>
          <a:noFill/>
          <a:ln w="9525">
            <a:noFill/>
            <a:miter lim="800000"/>
            <a:headEnd/>
            <a:tailEnd/>
          </a:ln>
        </p:spPr>
        <p:txBody>
          <a:bodyPr/>
          <a:lstStyle/>
          <a:p>
            <a:pPr algn="ctr" rtl="0">
              <a:spcBef>
                <a:spcPct val="20000"/>
              </a:spcBef>
              <a:buFont typeface="Arial" charset="0"/>
              <a:buNone/>
            </a:pPr>
            <a:r>
              <a:rPr lang="en-US" sz="3200">
                <a:latin typeface="Calibri" pitchFamily="34" charset="0"/>
              </a:rPr>
              <a:t>Candidates = potential matching patches</a:t>
            </a:r>
          </a:p>
        </p:txBody>
      </p:sp>
      <p:graphicFrame>
        <p:nvGraphicFramePr>
          <p:cNvPr id="23" name="Group 641"/>
          <p:cNvGraphicFramePr>
            <a:graphicFrameLocks noGrp="1"/>
          </p:cNvGraphicFramePr>
          <p:nvPr/>
        </p:nvGraphicFramePr>
        <p:xfrm>
          <a:off x="1258888" y="3048000"/>
          <a:ext cx="2305050" cy="2736850"/>
        </p:xfrm>
        <a:graphic>
          <a:graphicData uri="http://schemas.openxmlformats.org/drawingml/2006/table">
            <a:tbl>
              <a:tblPr/>
              <a:tblGrid>
                <a:gridCol w="384175"/>
                <a:gridCol w="382587"/>
                <a:gridCol w="385763"/>
                <a:gridCol w="385762"/>
                <a:gridCol w="382588"/>
                <a:gridCol w="384175"/>
              </a:tblGrid>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6" name="Group 645"/>
          <p:cNvGraphicFramePr>
            <a:graphicFrameLocks noGrp="1"/>
          </p:cNvGraphicFramePr>
          <p:nvPr/>
        </p:nvGraphicFramePr>
        <p:xfrm>
          <a:off x="5362575" y="3048000"/>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7" name="Group 391"/>
          <p:cNvGraphicFramePr>
            <a:graphicFrameLocks noGrp="1"/>
          </p:cNvGraphicFramePr>
          <p:nvPr/>
        </p:nvGraphicFramePr>
        <p:xfrm>
          <a:off x="4140200" y="2687638"/>
          <a:ext cx="649288" cy="3836987"/>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8" name="Group 191"/>
          <p:cNvGraphicFramePr>
            <a:graphicFrameLocks noGrp="1"/>
          </p:cNvGraphicFramePr>
          <p:nvPr/>
        </p:nvGraphicFramePr>
        <p:xfrm>
          <a:off x="1258888" y="3051175"/>
          <a:ext cx="2305050" cy="2736850"/>
        </p:xfrm>
        <a:graphic>
          <a:graphicData uri="http://schemas.openxmlformats.org/drawingml/2006/table">
            <a:tbl>
              <a:tblPr/>
              <a:tblGrid>
                <a:gridCol w="384175"/>
                <a:gridCol w="382587"/>
                <a:gridCol w="385763"/>
                <a:gridCol w="385762"/>
                <a:gridCol w="382588"/>
                <a:gridCol w="384175"/>
              </a:tblGrid>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9" name="Group 398"/>
          <p:cNvGraphicFramePr>
            <a:graphicFrameLocks noGrp="1"/>
          </p:cNvGraphicFramePr>
          <p:nvPr/>
        </p:nvGraphicFramePr>
        <p:xfrm>
          <a:off x="5362575" y="3052763"/>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5447" name="AutoShape 6"/>
          <p:cNvSpPr>
            <a:spLocks noChangeArrowheads="1"/>
          </p:cNvSpPr>
          <p:nvPr/>
        </p:nvSpPr>
        <p:spPr bwMode="auto">
          <a:xfrm>
            <a:off x="1773238" y="2565400"/>
            <a:ext cx="1260475" cy="287338"/>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‘A’</a:t>
            </a:r>
          </a:p>
        </p:txBody>
      </p:sp>
      <p:sp>
        <p:nvSpPr>
          <p:cNvPr id="45448" name="AutoShape 7"/>
          <p:cNvSpPr>
            <a:spLocks noChangeArrowheads="1"/>
          </p:cNvSpPr>
          <p:nvPr/>
        </p:nvSpPr>
        <p:spPr bwMode="auto">
          <a:xfrm>
            <a:off x="5886450" y="2565400"/>
            <a:ext cx="1262063" cy="287338"/>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‘B’</a:t>
            </a:r>
          </a:p>
        </p:txBody>
      </p:sp>
    </p:spTree>
    <p:custDataLst>
      <p:tags r:id="rId1"/>
    </p:custDataLst>
  </p:cSld>
  <p:clrMapOvr>
    <a:masterClrMapping/>
  </p:clrMapOvr>
  <p:transition spd="slow" advTm="173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p:nvPr>
        </p:nvSpPr>
        <p:spPr>
          <a:xfrm>
            <a:off x="457200" y="-26988"/>
            <a:ext cx="8229600" cy="1143001"/>
          </a:xfrm>
        </p:spPr>
        <p:txBody>
          <a:bodyPr/>
          <a:lstStyle/>
          <a:p>
            <a:pPr eaLnBrk="1" hangingPunct="1"/>
            <a:r>
              <a:rPr lang="en-US" smtClean="0"/>
              <a:t>CSH indexing – candidate types</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468313" y="1268413"/>
            <a:ext cx="8229600" cy="4525962"/>
          </a:xfrm>
          <a:prstGeom prst="rect">
            <a:avLst/>
          </a:prstGeom>
          <a:noFill/>
          <a:ln w="9525">
            <a:noFill/>
            <a:miter lim="800000"/>
            <a:headEnd/>
            <a:tailEnd/>
          </a:ln>
        </p:spPr>
        <p:txBody>
          <a:bodyPr/>
          <a:lstStyle/>
          <a:p>
            <a:pPr algn="l" rtl="0">
              <a:spcBef>
                <a:spcPct val="20000"/>
              </a:spcBef>
              <a:buFont typeface="Arial" charset="0"/>
              <a:buNone/>
            </a:pPr>
            <a:r>
              <a:rPr lang="en-US" sz="3200">
                <a:solidFill>
                  <a:schemeClr val="tx2"/>
                </a:solidFill>
                <a:latin typeface="Calibri" pitchFamily="34" charset="0"/>
              </a:rPr>
              <a:t>Type I </a:t>
            </a:r>
            <a:r>
              <a:rPr lang="en-US" sz="3200">
                <a:latin typeface="Calibri" pitchFamily="34" charset="0"/>
              </a:rPr>
              <a:t>(appearance only) = </a:t>
            </a:r>
            <a:r>
              <a:rPr lang="en-US" sz="3200" u="sng">
                <a:latin typeface="Calibri" pitchFamily="34" charset="0"/>
              </a:rPr>
              <a:t>Standard LSH</a:t>
            </a:r>
          </a:p>
        </p:txBody>
      </p:sp>
      <p:graphicFrame>
        <p:nvGraphicFramePr>
          <p:cNvPr id="44" name="Group 641"/>
          <p:cNvGraphicFramePr>
            <a:graphicFrameLocks noGrp="1"/>
          </p:cNvGraphicFramePr>
          <p:nvPr/>
        </p:nvGraphicFramePr>
        <p:xfrm>
          <a:off x="1258888" y="3048000"/>
          <a:ext cx="2305050" cy="2736850"/>
        </p:xfrm>
        <a:graphic>
          <a:graphicData uri="http://schemas.openxmlformats.org/drawingml/2006/table">
            <a:tbl>
              <a:tblPr/>
              <a:tblGrid>
                <a:gridCol w="384175"/>
                <a:gridCol w="382587"/>
                <a:gridCol w="385763"/>
                <a:gridCol w="385762"/>
                <a:gridCol w="382588"/>
                <a:gridCol w="384175"/>
              </a:tblGrid>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5" name="Group 645"/>
          <p:cNvGraphicFramePr>
            <a:graphicFrameLocks noGrp="1"/>
          </p:cNvGraphicFramePr>
          <p:nvPr/>
        </p:nvGraphicFramePr>
        <p:xfrm>
          <a:off x="5362575" y="3048000"/>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C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C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7" name="Group 644"/>
          <p:cNvGraphicFramePr>
            <a:graphicFrameLocks noGrp="1"/>
          </p:cNvGraphicFramePr>
          <p:nvPr/>
        </p:nvGraphicFramePr>
        <p:xfrm>
          <a:off x="4140200" y="2687638"/>
          <a:ext cx="649288" cy="3836987"/>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48" name="AutoShape 638"/>
          <p:cNvCxnSpPr>
            <a:cxnSpLocks noChangeShapeType="1"/>
          </p:cNvCxnSpPr>
          <p:nvPr/>
        </p:nvCxnSpPr>
        <p:spPr bwMode="auto">
          <a:xfrm flipH="1">
            <a:off x="4787900" y="3895725"/>
            <a:ext cx="2087563" cy="863600"/>
          </a:xfrm>
          <a:prstGeom prst="straightConnector1">
            <a:avLst/>
          </a:prstGeom>
          <a:noFill/>
          <a:ln w="25400">
            <a:solidFill>
              <a:srgbClr val="FF0000"/>
            </a:solidFill>
            <a:round/>
            <a:headEnd type="arrow" w="lg" len="lg"/>
            <a:tailEnd type="none" w="lg" len="lg"/>
          </a:ln>
        </p:spPr>
      </p:cxnSp>
      <p:cxnSp>
        <p:nvCxnSpPr>
          <p:cNvPr id="49" name="AutoShape 639"/>
          <p:cNvCxnSpPr>
            <a:cxnSpLocks noChangeShapeType="1"/>
          </p:cNvCxnSpPr>
          <p:nvPr/>
        </p:nvCxnSpPr>
        <p:spPr bwMode="auto">
          <a:xfrm flipH="1" flipV="1">
            <a:off x="4787900" y="4759325"/>
            <a:ext cx="1728788" cy="576263"/>
          </a:xfrm>
          <a:prstGeom prst="straightConnector1">
            <a:avLst/>
          </a:prstGeom>
          <a:noFill/>
          <a:ln w="25400">
            <a:solidFill>
              <a:srgbClr val="FF0000"/>
            </a:solidFill>
            <a:round/>
            <a:headEnd type="arrow" w="lg" len="lg"/>
            <a:tailEnd type="none" w="lg" len="lg"/>
          </a:ln>
        </p:spPr>
      </p:cxnSp>
      <p:cxnSp>
        <p:nvCxnSpPr>
          <p:cNvPr id="50" name="AutoShape 640"/>
          <p:cNvCxnSpPr>
            <a:cxnSpLocks noChangeShapeType="1"/>
          </p:cNvCxnSpPr>
          <p:nvPr/>
        </p:nvCxnSpPr>
        <p:spPr bwMode="auto">
          <a:xfrm>
            <a:off x="2339975" y="3895725"/>
            <a:ext cx="1800225" cy="863600"/>
          </a:xfrm>
          <a:prstGeom prst="straightConnector1">
            <a:avLst/>
          </a:prstGeom>
          <a:noFill/>
          <a:ln w="25400">
            <a:solidFill>
              <a:srgbClr val="FF0000"/>
            </a:solidFill>
            <a:round/>
            <a:headEnd/>
            <a:tailEnd type="arrow" w="lg" len="lg"/>
          </a:ln>
        </p:spPr>
      </p:cxnSp>
      <p:graphicFrame>
        <p:nvGraphicFramePr>
          <p:cNvPr id="51" name="Group 443"/>
          <p:cNvGraphicFramePr>
            <a:graphicFrameLocks noGrp="1"/>
          </p:cNvGraphicFramePr>
          <p:nvPr/>
        </p:nvGraphicFramePr>
        <p:xfrm>
          <a:off x="1258888" y="3051175"/>
          <a:ext cx="2305050" cy="2736850"/>
        </p:xfrm>
        <a:graphic>
          <a:graphicData uri="http://schemas.openxmlformats.org/drawingml/2006/table">
            <a:tbl>
              <a:tblPr/>
              <a:tblGrid>
                <a:gridCol w="384175"/>
                <a:gridCol w="382587"/>
                <a:gridCol w="385763"/>
                <a:gridCol w="385762"/>
                <a:gridCol w="382588"/>
                <a:gridCol w="384175"/>
              </a:tblGrid>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52" name="Group 644"/>
          <p:cNvGraphicFramePr>
            <a:graphicFrameLocks noGrp="1"/>
          </p:cNvGraphicFramePr>
          <p:nvPr/>
        </p:nvGraphicFramePr>
        <p:xfrm>
          <a:off x="4140200" y="2684463"/>
          <a:ext cx="649288" cy="3836987"/>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53" name="Group 645"/>
          <p:cNvGraphicFramePr>
            <a:graphicFrameLocks noGrp="1"/>
          </p:cNvGraphicFramePr>
          <p:nvPr/>
        </p:nvGraphicFramePr>
        <p:xfrm>
          <a:off x="5362575" y="3051175"/>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7487" name="AutoShape 6"/>
          <p:cNvSpPr>
            <a:spLocks noChangeArrowheads="1"/>
          </p:cNvSpPr>
          <p:nvPr/>
        </p:nvSpPr>
        <p:spPr bwMode="auto">
          <a:xfrm>
            <a:off x="1773238" y="2565400"/>
            <a:ext cx="1260475" cy="287338"/>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‘A’</a:t>
            </a:r>
          </a:p>
        </p:txBody>
      </p:sp>
      <p:sp>
        <p:nvSpPr>
          <p:cNvPr id="47488" name="AutoShape 7"/>
          <p:cNvSpPr>
            <a:spLocks noChangeArrowheads="1"/>
          </p:cNvSpPr>
          <p:nvPr/>
        </p:nvSpPr>
        <p:spPr bwMode="auto">
          <a:xfrm>
            <a:off x="5886450" y="2565400"/>
            <a:ext cx="1262063" cy="287338"/>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‘B’</a:t>
            </a:r>
          </a:p>
        </p:txBody>
      </p:sp>
    </p:spTree>
    <p:custDataLst>
      <p:tags r:id="rId1"/>
    </p:custDataLst>
  </p:cSld>
  <p:clrMapOvr>
    <a:masterClrMapping/>
  </p:clrMapOvr>
  <p:transition spd="slow" advTm="224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p:nvPr>
        </p:nvSpPr>
        <p:spPr>
          <a:xfrm>
            <a:off x="457200" y="-26988"/>
            <a:ext cx="8229600" cy="1143001"/>
          </a:xfrm>
        </p:spPr>
        <p:txBody>
          <a:bodyPr/>
          <a:lstStyle/>
          <a:p>
            <a:pPr eaLnBrk="1" hangingPunct="1"/>
            <a:r>
              <a:rPr lang="en-US" smtClean="0"/>
              <a:t>CSH indexing – candidate types</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468313" y="1244600"/>
            <a:ext cx="8229600" cy="4525963"/>
          </a:xfrm>
          <a:prstGeom prst="rect">
            <a:avLst/>
          </a:prstGeom>
          <a:noFill/>
          <a:ln w="9525">
            <a:noFill/>
            <a:miter lim="800000"/>
            <a:headEnd/>
            <a:tailEnd/>
          </a:ln>
        </p:spPr>
        <p:txBody>
          <a:bodyPr/>
          <a:lstStyle/>
          <a:p>
            <a:pPr algn="l" rtl="0">
              <a:spcBef>
                <a:spcPct val="20000"/>
              </a:spcBef>
              <a:buFont typeface="Arial" charset="0"/>
              <a:buNone/>
            </a:pPr>
            <a:r>
              <a:rPr lang="en-US" sz="3200">
                <a:solidFill>
                  <a:schemeClr val="tx2"/>
                </a:solidFill>
                <a:latin typeface="Calibri" pitchFamily="34" charset="0"/>
              </a:rPr>
              <a:t>Type II </a:t>
            </a:r>
            <a:r>
              <a:rPr lang="en-US" sz="3200">
                <a:latin typeface="Calibri" pitchFamily="34" charset="0"/>
              </a:rPr>
              <a:t>(appearance and coherence)</a:t>
            </a:r>
          </a:p>
        </p:txBody>
      </p:sp>
      <p:graphicFrame>
        <p:nvGraphicFramePr>
          <p:cNvPr id="7" name="Group 310"/>
          <p:cNvGraphicFramePr>
            <a:graphicFrameLocks noGrp="1"/>
          </p:cNvGraphicFramePr>
          <p:nvPr/>
        </p:nvGraphicFramePr>
        <p:xfrm>
          <a:off x="5362575" y="3048000"/>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rgbClr val="6600CC"/>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8" name="Group 314"/>
          <p:cNvGraphicFramePr>
            <a:graphicFrameLocks noGrp="1"/>
          </p:cNvGraphicFramePr>
          <p:nvPr/>
        </p:nvGraphicFramePr>
        <p:xfrm>
          <a:off x="4140200" y="2687638"/>
          <a:ext cx="649288" cy="3836987"/>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 name="Group 316"/>
          <p:cNvGraphicFramePr>
            <a:graphicFrameLocks noGrp="1"/>
          </p:cNvGraphicFramePr>
          <p:nvPr/>
        </p:nvGraphicFramePr>
        <p:xfrm>
          <a:off x="1258888" y="3051175"/>
          <a:ext cx="2305050" cy="2736850"/>
        </p:xfrm>
        <a:graphic>
          <a:graphicData uri="http://schemas.openxmlformats.org/drawingml/2006/table">
            <a:tbl>
              <a:tblPr/>
              <a:tblGrid>
                <a:gridCol w="384175"/>
                <a:gridCol w="382587"/>
                <a:gridCol w="385763"/>
                <a:gridCol w="385762"/>
                <a:gridCol w="382588"/>
                <a:gridCol w="384175"/>
              </a:tblGrid>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kern="1200" cap="none" normalizeH="0" baseline="0" dirty="0" smtClean="0">
                        <a:ln>
                          <a:noFill/>
                        </a:ln>
                        <a:solidFill>
                          <a:schemeClr val="tx1"/>
                        </a:solidFill>
                        <a:effectLst/>
                        <a:latin typeface="Calibri" pitchFamily="34" charset="0"/>
                        <a:ea typeface="+mn-ea"/>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0" name="AutoShape 306"/>
          <p:cNvCxnSpPr>
            <a:cxnSpLocks noChangeShapeType="1"/>
          </p:cNvCxnSpPr>
          <p:nvPr/>
        </p:nvCxnSpPr>
        <p:spPr bwMode="auto">
          <a:xfrm rot="5400000" flipV="1">
            <a:off x="3760788" y="2152650"/>
            <a:ext cx="1022350" cy="4873625"/>
          </a:xfrm>
          <a:prstGeom prst="curvedConnector3">
            <a:avLst>
              <a:gd name="adj1" fmla="val 50620"/>
            </a:avLst>
          </a:prstGeom>
          <a:noFill/>
          <a:ln w="28575">
            <a:solidFill>
              <a:srgbClr val="008000"/>
            </a:solidFill>
            <a:round/>
            <a:headEnd/>
            <a:tailEnd type="triangle" w="med" len="med"/>
          </a:ln>
        </p:spPr>
      </p:cxnSp>
      <p:cxnSp>
        <p:nvCxnSpPr>
          <p:cNvPr id="11" name="AutoShape 188"/>
          <p:cNvCxnSpPr>
            <a:cxnSpLocks noChangeShapeType="1"/>
          </p:cNvCxnSpPr>
          <p:nvPr/>
        </p:nvCxnSpPr>
        <p:spPr bwMode="auto">
          <a:xfrm flipV="1">
            <a:off x="4789488" y="5443538"/>
            <a:ext cx="2303462" cy="654050"/>
          </a:xfrm>
          <a:prstGeom prst="straightConnector1">
            <a:avLst/>
          </a:prstGeom>
          <a:noFill/>
          <a:ln w="25400">
            <a:solidFill>
              <a:srgbClr val="FF0000"/>
            </a:solidFill>
            <a:round/>
            <a:headEnd type="arrow" w="lg" len="lg"/>
            <a:tailEnd type="none" w="lg" len="lg"/>
          </a:ln>
        </p:spPr>
      </p:cxnSp>
      <p:grpSp>
        <p:nvGrpSpPr>
          <p:cNvPr id="12" name="Group 11"/>
          <p:cNvGrpSpPr>
            <a:grpSpLocks/>
          </p:cNvGrpSpPr>
          <p:nvPr/>
        </p:nvGrpSpPr>
        <p:grpSpPr bwMode="auto">
          <a:xfrm>
            <a:off x="4789488" y="3389313"/>
            <a:ext cx="1533525" cy="2708275"/>
            <a:chOff x="4789488" y="3138488"/>
            <a:chExt cx="1533525" cy="2708275"/>
          </a:xfrm>
        </p:grpSpPr>
        <p:cxnSp>
          <p:nvCxnSpPr>
            <p:cNvPr id="49725" name="AutoShape 189"/>
            <p:cNvCxnSpPr>
              <a:cxnSpLocks noChangeShapeType="1"/>
            </p:cNvCxnSpPr>
            <p:nvPr/>
          </p:nvCxnSpPr>
          <p:spPr bwMode="auto">
            <a:xfrm flipH="1">
              <a:off x="4789488" y="3822700"/>
              <a:ext cx="1533525" cy="2024063"/>
            </a:xfrm>
            <a:prstGeom prst="straightConnector1">
              <a:avLst/>
            </a:prstGeom>
            <a:noFill/>
            <a:ln w="25400">
              <a:solidFill>
                <a:srgbClr val="FF0000"/>
              </a:solidFill>
              <a:round/>
              <a:headEnd type="arrow" w="lg" len="lg"/>
              <a:tailEnd type="none" w="lg" len="lg"/>
            </a:ln>
          </p:spPr>
        </p:cxnSp>
        <p:cxnSp>
          <p:nvCxnSpPr>
            <p:cNvPr id="49726" name="AutoShape 190"/>
            <p:cNvCxnSpPr>
              <a:cxnSpLocks noChangeShapeType="1"/>
            </p:cNvCxnSpPr>
            <p:nvPr/>
          </p:nvCxnSpPr>
          <p:spPr bwMode="auto">
            <a:xfrm flipV="1">
              <a:off x="4789488" y="3138488"/>
              <a:ext cx="765175" cy="2708275"/>
            </a:xfrm>
            <a:prstGeom prst="straightConnector1">
              <a:avLst/>
            </a:prstGeom>
            <a:noFill/>
            <a:ln w="25400">
              <a:solidFill>
                <a:srgbClr val="FF0000"/>
              </a:solidFill>
              <a:round/>
              <a:headEnd/>
              <a:tailEnd type="arrow" w="lg" len="lg"/>
            </a:ln>
          </p:spPr>
        </p:cxnSp>
      </p:grpSp>
      <p:graphicFrame>
        <p:nvGraphicFramePr>
          <p:cNvPr id="15" name="Group 310"/>
          <p:cNvGraphicFramePr>
            <a:graphicFrameLocks noGrp="1"/>
          </p:cNvGraphicFramePr>
          <p:nvPr/>
        </p:nvGraphicFramePr>
        <p:xfrm>
          <a:off x="5364163" y="3044825"/>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rgbClr val="6600CC"/>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6" name="Group 314"/>
          <p:cNvGraphicFramePr>
            <a:graphicFrameLocks noGrp="1"/>
          </p:cNvGraphicFramePr>
          <p:nvPr/>
        </p:nvGraphicFramePr>
        <p:xfrm>
          <a:off x="4140200" y="2681288"/>
          <a:ext cx="649288" cy="3836987"/>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77777"/>
                    </a:solid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7" name="Group 316"/>
          <p:cNvGraphicFramePr>
            <a:graphicFrameLocks noGrp="1"/>
          </p:cNvGraphicFramePr>
          <p:nvPr/>
        </p:nvGraphicFramePr>
        <p:xfrm>
          <a:off x="1258888" y="3054350"/>
          <a:ext cx="2305050" cy="2736850"/>
        </p:xfrm>
        <a:graphic>
          <a:graphicData uri="http://schemas.openxmlformats.org/drawingml/2006/table">
            <a:tbl>
              <a:tblPr/>
              <a:tblGrid>
                <a:gridCol w="384175"/>
                <a:gridCol w="382587"/>
                <a:gridCol w="385763"/>
                <a:gridCol w="385762"/>
                <a:gridCol w="382588"/>
                <a:gridCol w="384175"/>
              </a:tblGrid>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8" name="Group 310"/>
          <p:cNvGraphicFramePr>
            <a:graphicFrameLocks noGrp="1"/>
          </p:cNvGraphicFramePr>
          <p:nvPr/>
        </p:nvGraphicFramePr>
        <p:xfrm>
          <a:off x="5364163" y="3043238"/>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rgbClr val="6600CC"/>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 name="Group 310"/>
          <p:cNvGraphicFramePr>
            <a:graphicFrameLocks noGrp="1"/>
          </p:cNvGraphicFramePr>
          <p:nvPr/>
        </p:nvGraphicFramePr>
        <p:xfrm>
          <a:off x="5364163" y="3049588"/>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rgbClr val="6600CC"/>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9721" name="AutoShape 6"/>
          <p:cNvSpPr>
            <a:spLocks noChangeArrowheads="1"/>
          </p:cNvSpPr>
          <p:nvPr/>
        </p:nvSpPr>
        <p:spPr bwMode="auto">
          <a:xfrm>
            <a:off x="1773238" y="2565400"/>
            <a:ext cx="1260475" cy="287338"/>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‘A’</a:t>
            </a:r>
          </a:p>
        </p:txBody>
      </p:sp>
      <p:sp>
        <p:nvSpPr>
          <p:cNvPr id="49722" name="AutoShape 7"/>
          <p:cNvSpPr>
            <a:spLocks noChangeArrowheads="1"/>
          </p:cNvSpPr>
          <p:nvPr/>
        </p:nvSpPr>
        <p:spPr bwMode="auto">
          <a:xfrm>
            <a:off x="5886450" y="2565400"/>
            <a:ext cx="1262063" cy="287338"/>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‘B’</a:t>
            </a:r>
          </a:p>
        </p:txBody>
      </p:sp>
      <p:sp>
        <p:nvSpPr>
          <p:cNvPr id="3" name="Rounded Rectangle 2"/>
          <p:cNvSpPr/>
          <p:nvPr/>
        </p:nvSpPr>
        <p:spPr>
          <a:xfrm>
            <a:off x="7321550" y="6165850"/>
            <a:ext cx="1655763" cy="3984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r>
              <a:rPr lang="en-US" dirty="0">
                <a:solidFill>
                  <a:prstClr val="black"/>
                </a:solidFill>
                <a:latin typeface="Arial" charset="0"/>
                <a:cs typeface="Arial" charset="0"/>
              </a:rPr>
              <a:t>PM candidate</a:t>
            </a:r>
          </a:p>
        </p:txBody>
      </p:sp>
      <p:cxnSp>
        <p:nvCxnSpPr>
          <p:cNvPr id="23" name="Straight Arrow Connector 22"/>
          <p:cNvCxnSpPr>
            <a:stCxn id="3" idx="0"/>
          </p:cNvCxnSpPr>
          <p:nvPr/>
        </p:nvCxnSpPr>
        <p:spPr>
          <a:xfrm flipH="1" flipV="1">
            <a:off x="7148513" y="5300663"/>
            <a:ext cx="1000125" cy="86518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297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p:nvPr>
        </p:nvSpPr>
        <p:spPr>
          <a:xfrm>
            <a:off x="457200" y="-26988"/>
            <a:ext cx="8229600" cy="1143001"/>
          </a:xfrm>
        </p:spPr>
        <p:txBody>
          <a:bodyPr/>
          <a:lstStyle/>
          <a:p>
            <a:pPr eaLnBrk="1" hangingPunct="1"/>
            <a:r>
              <a:rPr lang="en-US" smtClean="0"/>
              <a:t>CSH indexing – candidate types</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468313" y="1268413"/>
            <a:ext cx="8229600" cy="4525962"/>
          </a:xfrm>
          <a:prstGeom prst="rect">
            <a:avLst/>
          </a:prstGeom>
          <a:noFill/>
          <a:ln w="9525">
            <a:noFill/>
            <a:miter lim="800000"/>
            <a:headEnd/>
            <a:tailEnd/>
          </a:ln>
        </p:spPr>
        <p:txBody>
          <a:bodyPr/>
          <a:lstStyle/>
          <a:p>
            <a:pPr algn="l" rtl="0">
              <a:spcBef>
                <a:spcPct val="20000"/>
              </a:spcBef>
              <a:buFont typeface="Arial" charset="0"/>
              <a:buNone/>
            </a:pPr>
            <a:r>
              <a:rPr lang="en-US" sz="3200">
                <a:solidFill>
                  <a:schemeClr val="tx2"/>
                </a:solidFill>
                <a:latin typeface="Calibri" pitchFamily="34" charset="0"/>
              </a:rPr>
              <a:t>Type III</a:t>
            </a:r>
            <a:r>
              <a:rPr lang="en-US" sz="3200">
                <a:latin typeface="Calibri" pitchFamily="34" charset="0"/>
              </a:rPr>
              <a:t> (</a:t>
            </a:r>
            <a:r>
              <a:rPr lang="en-US" sz="3200" u="sng">
                <a:latin typeface="Calibri" pitchFamily="34" charset="0"/>
              </a:rPr>
              <a:t>appearance</a:t>
            </a:r>
            <a:r>
              <a:rPr lang="en-US" sz="3200">
                <a:latin typeface="Calibri" pitchFamily="34" charset="0"/>
              </a:rPr>
              <a:t> only)</a:t>
            </a:r>
          </a:p>
        </p:txBody>
      </p:sp>
      <p:graphicFrame>
        <p:nvGraphicFramePr>
          <p:cNvPr id="7" name="Group 236"/>
          <p:cNvGraphicFramePr>
            <a:graphicFrameLocks noGrp="1"/>
          </p:cNvGraphicFramePr>
          <p:nvPr/>
        </p:nvGraphicFramePr>
        <p:xfrm>
          <a:off x="5362575" y="3044825"/>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rgbClr val="6600CC"/>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8" name="Group 209"/>
          <p:cNvGraphicFramePr>
            <a:graphicFrameLocks noGrp="1"/>
          </p:cNvGraphicFramePr>
          <p:nvPr/>
        </p:nvGraphicFramePr>
        <p:xfrm>
          <a:off x="4140200" y="2684463"/>
          <a:ext cx="649288" cy="3836987"/>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 name="Group 229"/>
          <p:cNvGraphicFramePr>
            <a:graphicFrameLocks noGrp="1"/>
          </p:cNvGraphicFramePr>
          <p:nvPr/>
        </p:nvGraphicFramePr>
        <p:xfrm>
          <a:off x="1258888" y="3048000"/>
          <a:ext cx="2305050" cy="2736850"/>
        </p:xfrm>
        <a:graphic>
          <a:graphicData uri="http://schemas.openxmlformats.org/drawingml/2006/table">
            <a:tbl>
              <a:tblPr/>
              <a:tblGrid>
                <a:gridCol w="384175"/>
                <a:gridCol w="382587"/>
                <a:gridCol w="385763"/>
                <a:gridCol w="385762"/>
                <a:gridCol w="382588"/>
                <a:gridCol w="384175"/>
              </a:tblGrid>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0" name="AutoShape 189"/>
          <p:cNvCxnSpPr>
            <a:cxnSpLocks noChangeShapeType="1"/>
          </p:cNvCxnSpPr>
          <p:nvPr/>
        </p:nvCxnSpPr>
        <p:spPr bwMode="auto">
          <a:xfrm flipH="1" flipV="1">
            <a:off x="2411413" y="3903663"/>
            <a:ext cx="1728787" cy="833437"/>
          </a:xfrm>
          <a:prstGeom prst="straightConnector1">
            <a:avLst/>
          </a:prstGeom>
          <a:noFill/>
          <a:ln w="25400">
            <a:solidFill>
              <a:srgbClr val="FF0000"/>
            </a:solidFill>
            <a:round/>
            <a:headEnd type="arrow" w="lg" len="lg"/>
            <a:tailEnd type="none" w="lg" len="lg"/>
          </a:ln>
        </p:spPr>
      </p:cxnSp>
      <p:grpSp>
        <p:nvGrpSpPr>
          <p:cNvPr id="11" name="Group 10"/>
          <p:cNvGrpSpPr>
            <a:grpSpLocks/>
          </p:cNvGrpSpPr>
          <p:nvPr/>
        </p:nvGrpSpPr>
        <p:grpSpPr bwMode="auto">
          <a:xfrm>
            <a:off x="2025650" y="4737100"/>
            <a:ext cx="2114550" cy="534988"/>
            <a:chOff x="2025650" y="4489450"/>
            <a:chExt cx="2114550" cy="534988"/>
          </a:xfrm>
        </p:grpSpPr>
        <p:cxnSp>
          <p:nvCxnSpPr>
            <p:cNvPr id="51643" name="AutoShape 188"/>
            <p:cNvCxnSpPr>
              <a:cxnSpLocks noChangeShapeType="1"/>
            </p:cNvCxnSpPr>
            <p:nvPr/>
          </p:nvCxnSpPr>
          <p:spPr bwMode="auto">
            <a:xfrm flipV="1">
              <a:off x="2797175" y="4508500"/>
              <a:ext cx="1341438" cy="515938"/>
            </a:xfrm>
            <a:prstGeom prst="straightConnector1">
              <a:avLst/>
            </a:prstGeom>
            <a:noFill/>
            <a:ln w="25400">
              <a:solidFill>
                <a:srgbClr val="FF0000"/>
              </a:solidFill>
              <a:round/>
              <a:headEnd type="arrow" w="lg" len="lg"/>
              <a:tailEnd type="none" w="lg" len="lg"/>
            </a:ln>
          </p:spPr>
        </p:cxnSp>
        <p:cxnSp>
          <p:nvCxnSpPr>
            <p:cNvPr id="51644" name="AutoShape 190"/>
            <p:cNvCxnSpPr>
              <a:cxnSpLocks noChangeShapeType="1"/>
            </p:cNvCxnSpPr>
            <p:nvPr/>
          </p:nvCxnSpPr>
          <p:spPr bwMode="auto">
            <a:xfrm flipH="1">
              <a:off x="2025650" y="4489450"/>
              <a:ext cx="2114550" cy="192088"/>
            </a:xfrm>
            <a:prstGeom prst="straightConnector1">
              <a:avLst/>
            </a:prstGeom>
            <a:noFill/>
            <a:ln w="25400">
              <a:solidFill>
                <a:srgbClr val="FF0000"/>
              </a:solidFill>
              <a:round/>
              <a:headEnd/>
              <a:tailEnd type="arrow" w="lg" len="lg"/>
            </a:ln>
          </p:spPr>
        </p:cxnSp>
      </p:grpSp>
      <p:grpSp>
        <p:nvGrpSpPr>
          <p:cNvPr id="14" name="Group 13"/>
          <p:cNvGrpSpPr>
            <a:grpSpLocks/>
          </p:cNvGrpSpPr>
          <p:nvPr/>
        </p:nvGrpSpPr>
        <p:grpSpPr bwMode="auto">
          <a:xfrm>
            <a:off x="1835150" y="3729038"/>
            <a:ext cx="4873625" cy="1712912"/>
            <a:chOff x="1835150" y="3481388"/>
            <a:chExt cx="4873625" cy="1712912"/>
          </a:xfrm>
        </p:grpSpPr>
        <p:cxnSp>
          <p:nvCxnSpPr>
            <p:cNvPr id="51641" name="AutoShape 204"/>
            <p:cNvCxnSpPr>
              <a:cxnSpLocks noChangeShapeType="1"/>
            </p:cNvCxnSpPr>
            <p:nvPr/>
          </p:nvCxnSpPr>
          <p:spPr bwMode="auto">
            <a:xfrm rot="5400000" flipH="1" flipV="1">
              <a:off x="4656138" y="3141663"/>
              <a:ext cx="1587" cy="4103687"/>
            </a:xfrm>
            <a:prstGeom prst="curvedConnector3">
              <a:avLst>
                <a:gd name="adj1" fmla="val -40900014"/>
              </a:avLst>
            </a:prstGeom>
            <a:noFill/>
            <a:ln w="28575">
              <a:solidFill>
                <a:srgbClr val="008000"/>
              </a:solidFill>
              <a:round/>
              <a:headEnd/>
              <a:tailEnd type="triangle" w="med" len="med"/>
            </a:ln>
          </p:spPr>
        </p:cxnSp>
        <p:cxnSp>
          <p:nvCxnSpPr>
            <p:cNvPr id="51642" name="AutoShape 233"/>
            <p:cNvCxnSpPr>
              <a:cxnSpLocks noChangeShapeType="1"/>
            </p:cNvCxnSpPr>
            <p:nvPr/>
          </p:nvCxnSpPr>
          <p:spPr bwMode="auto">
            <a:xfrm rot="-5400000">
              <a:off x="3372644" y="1943894"/>
              <a:ext cx="1028700" cy="4103688"/>
            </a:xfrm>
            <a:prstGeom prst="curvedConnector3">
              <a:avLst>
                <a:gd name="adj1" fmla="val 41667"/>
              </a:avLst>
            </a:prstGeom>
            <a:noFill/>
            <a:ln w="28575">
              <a:solidFill>
                <a:srgbClr val="008000"/>
              </a:solidFill>
              <a:round/>
              <a:headEnd/>
              <a:tailEnd type="triangle" w="med" len="med"/>
            </a:ln>
          </p:spPr>
        </p:cxnSp>
      </p:grpSp>
      <p:graphicFrame>
        <p:nvGraphicFramePr>
          <p:cNvPr id="17" name="Group 236"/>
          <p:cNvGraphicFramePr>
            <a:graphicFrameLocks noGrp="1"/>
          </p:cNvGraphicFramePr>
          <p:nvPr/>
        </p:nvGraphicFramePr>
        <p:xfrm>
          <a:off x="5362575" y="3048000"/>
          <a:ext cx="2305050" cy="2736850"/>
        </p:xfrm>
        <a:graphic>
          <a:graphicData uri="http://schemas.openxmlformats.org/drawingml/2006/table">
            <a:tbl>
              <a:tblPr/>
              <a:tblGrid>
                <a:gridCol w="384175"/>
                <a:gridCol w="382588"/>
                <a:gridCol w="385762"/>
                <a:gridCol w="385763"/>
                <a:gridCol w="382587"/>
                <a:gridCol w="384175"/>
              </a:tblGrid>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rgbClr val="6600CC"/>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8" name="Group 209"/>
          <p:cNvGraphicFramePr>
            <a:graphicFrameLocks noGrp="1"/>
          </p:cNvGraphicFramePr>
          <p:nvPr/>
        </p:nvGraphicFramePr>
        <p:xfrm>
          <a:off x="4140200" y="2687638"/>
          <a:ext cx="649288" cy="3836987"/>
        </p:xfrm>
        <a:graphic>
          <a:graphicData uri="http://schemas.openxmlformats.org/drawingml/2006/table">
            <a:tbl>
              <a:tblPr/>
              <a:tblGrid>
                <a:gridCol w="649288"/>
              </a:tblGrid>
              <a:tr h="1666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77777"/>
                    </a:solid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6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92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51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 name="Group 229"/>
          <p:cNvGraphicFramePr>
            <a:graphicFrameLocks noGrp="1"/>
          </p:cNvGraphicFramePr>
          <p:nvPr/>
        </p:nvGraphicFramePr>
        <p:xfrm>
          <a:off x="1258888" y="3051175"/>
          <a:ext cx="2305050" cy="2736850"/>
        </p:xfrm>
        <a:graphic>
          <a:graphicData uri="http://schemas.openxmlformats.org/drawingml/2006/table">
            <a:tbl>
              <a:tblPr/>
              <a:tblGrid>
                <a:gridCol w="384175"/>
                <a:gridCol w="382587"/>
                <a:gridCol w="385763"/>
                <a:gridCol w="385762"/>
                <a:gridCol w="382588"/>
                <a:gridCol w="384175"/>
              </a:tblGrid>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he-IL" sz="400" b="0" i="0" u="none" strike="noStrike" cap="none" normalizeH="0" baseline="0" dirty="0" smtClean="0">
                        <a:ln>
                          <a:noFill/>
                        </a:ln>
                        <a:solidFill>
                          <a:schemeClr val="tx1"/>
                        </a:solidFill>
                        <a:effectLst/>
                        <a:latin typeface="Calibri" pitchFamily="34" charset="0"/>
                        <a:cs typeface="Arial"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1639" name="AutoShape 6"/>
          <p:cNvSpPr>
            <a:spLocks noChangeArrowheads="1"/>
          </p:cNvSpPr>
          <p:nvPr/>
        </p:nvSpPr>
        <p:spPr bwMode="auto">
          <a:xfrm>
            <a:off x="1773238" y="2565400"/>
            <a:ext cx="1260475" cy="287338"/>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‘A’</a:t>
            </a:r>
          </a:p>
        </p:txBody>
      </p:sp>
      <p:sp>
        <p:nvSpPr>
          <p:cNvPr id="51640" name="AutoShape 7"/>
          <p:cNvSpPr>
            <a:spLocks noChangeArrowheads="1"/>
          </p:cNvSpPr>
          <p:nvPr/>
        </p:nvSpPr>
        <p:spPr bwMode="auto">
          <a:xfrm>
            <a:off x="5886450" y="2565400"/>
            <a:ext cx="1262063" cy="287338"/>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‘B’</a:t>
            </a:r>
          </a:p>
        </p:txBody>
      </p:sp>
    </p:spTree>
    <p:custDataLst>
      <p:tags r:id="rId1"/>
    </p:custDataLst>
  </p:cSld>
  <p:clrMapOvr>
    <a:masterClrMapping/>
  </p:clrMapOvr>
  <p:transition spd="slow" advTm="13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p:nvPr>
        </p:nvSpPr>
        <p:spPr>
          <a:xfrm>
            <a:off x="457200" y="-26988"/>
            <a:ext cx="8229600" cy="1143001"/>
          </a:xfrm>
        </p:spPr>
        <p:txBody>
          <a:bodyPr/>
          <a:lstStyle/>
          <a:p>
            <a:pPr eaLnBrk="1" hangingPunct="1"/>
            <a:r>
              <a:rPr lang="en-US" smtClean="0"/>
              <a:t>CSH indexing – candidate types</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53251" name="Group 40"/>
          <p:cNvGrpSpPr>
            <a:grpSpLocks/>
          </p:cNvGrpSpPr>
          <p:nvPr/>
        </p:nvGrpSpPr>
        <p:grpSpPr bwMode="auto">
          <a:xfrm>
            <a:off x="468313" y="1196975"/>
            <a:ext cx="3311525" cy="2303463"/>
            <a:chOff x="467544" y="1232570"/>
            <a:chExt cx="3312000" cy="2304000"/>
          </a:xfrm>
        </p:grpSpPr>
        <p:pic>
          <p:nvPicPr>
            <p:cNvPr id="53296" name="Picture 29"/>
            <p:cNvPicPr>
              <a:picLocks noChangeAspect="1"/>
            </p:cNvPicPr>
            <p:nvPr/>
          </p:nvPicPr>
          <p:blipFill>
            <a:blip r:embed="rId4"/>
            <a:srcRect/>
            <a:stretch>
              <a:fillRect/>
            </a:stretch>
          </p:blipFill>
          <p:spPr bwMode="auto">
            <a:xfrm>
              <a:off x="652927" y="1306638"/>
              <a:ext cx="2933328" cy="2199996"/>
            </a:xfrm>
            <a:prstGeom prst="rect">
              <a:avLst/>
            </a:prstGeom>
            <a:noFill/>
            <a:ln w="9525">
              <a:noFill/>
              <a:miter lim="800000"/>
              <a:headEnd/>
              <a:tailEnd/>
            </a:ln>
          </p:spPr>
        </p:pic>
        <p:sp>
          <p:nvSpPr>
            <p:cNvPr id="53297" name="TextBox 33"/>
            <p:cNvSpPr txBox="1">
              <a:spLocks noChangeArrowheads="1"/>
            </p:cNvSpPr>
            <p:nvPr/>
          </p:nvSpPr>
          <p:spPr bwMode="auto">
            <a:xfrm>
              <a:off x="824785" y="3140968"/>
              <a:ext cx="898516" cy="369332"/>
            </a:xfrm>
            <a:prstGeom prst="rect">
              <a:avLst/>
            </a:prstGeom>
            <a:noFill/>
            <a:ln w="9525">
              <a:noFill/>
              <a:miter lim="800000"/>
              <a:headEnd/>
              <a:tailEnd/>
            </a:ln>
          </p:spPr>
          <p:txBody>
            <a:bodyPr wrap="none">
              <a:spAutoFit/>
            </a:bodyPr>
            <a:lstStyle/>
            <a:p>
              <a:pPr algn="l"/>
              <a:r>
                <a:rPr lang="en-US" b="1"/>
                <a:t>Type 1</a:t>
              </a:r>
            </a:p>
          </p:txBody>
        </p:sp>
        <p:sp>
          <p:nvSpPr>
            <p:cNvPr id="53298" name="Rectangle 36"/>
            <p:cNvSpPr>
              <a:spLocks noChangeArrowheads="1"/>
            </p:cNvSpPr>
            <p:nvPr/>
          </p:nvSpPr>
          <p:spPr bwMode="auto">
            <a:xfrm>
              <a:off x="467544" y="1232570"/>
              <a:ext cx="3312000" cy="2304000"/>
            </a:xfrm>
            <a:prstGeom prst="rect">
              <a:avLst/>
            </a:prstGeom>
            <a:noFill/>
            <a:ln w="28575" algn="ctr">
              <a:solidFill>
                <a:schemeClr val="tx1"/>
              </a:solidFill>
              <a:round/>
              <a:headEnd/>
              <a:tailEnd/>
            </a:ln>
          </p:spPr>
          <p:txBody>
            <a:bodyPr wrap="none" anchor="ctr"/>
            <a:lstStyle/>
            <a:p>
              <a:pPr algn="l" rtl="0"/>
              <a:endParaRPr lang="he-IL" b="1"/>
            </a:p>
          </p:txBody>
        </p:sp>
      </p:grpSp>
      <p:grpSp>
        <p:nvGrpSpPr>
          <p:cNvPr id="53252" name="Group 39"/>
          <p:cNvGrpSpPr>
            <a:grpSpLocks/>
          </p:cNvGrpSpPr>
          <p:nvPr/>
        </p:nvGrpSpPr>
        <p:grpSpPr bwMode="auto">
          <a:xfrm>
            <a:off x="4140200" y="1196975"/>
            <a:ext cx="3311525" cy="2303463"/>
            <a:chOff x="4211960" y="1232570"/>
            <a:chExt cx="3312000" cy="2304000"/>
          </a:xfrm>
        </p:grpSpPr>
        <p:pic>
          <p:nvPicPr>
            <p:cNvPr id="53293" name="Picture 30"/>
            <p:cNvPicPr>
              <a:picLocks noChangeAspect="1"/>
            </p:cNvPicPr>
            <p:nvPr/>
          </p:nvPicPr>
          <p:blipFill>
            <a:blip r:embed="rId5"/>
            <a:srcRect/>
            <a:stretch>
              <a:fillRect/>
            </a:stretch>
          </p:blipFill>
          <p:spPr bwMode="auto">
            <a:xfrm>
              <a:off x="4389144" y="1306638"/>
              <a:ext cx="2933328" cy="2199996"/>
            </a:xfrm>
            <a:prstGeom prst="rect">
              <a:avLst/>
            </a:prstGeom>
            <a:noFill/>
            <a:ln w="9525">
              <a:noFill/>
              <a:miter lim="800000"/>
              <a:headEnd/>
              <a:tailEnd/>
            </a:ln>
          </p:spPr>
        </p:pic>
        <p:sp>
          <p:nvSpPr>
            <p:cNvPr id="53294" name="TextBox 34"/>
            <p:cNvSpPr txBox="1">
              <a:spLocks noChangeArrowheads="1"/>
            </p:cNvSpPr>
            <p:nvPr/>
          </p:nvSpPr>
          <p:spPr bwMode="auto">
            <a:xfrm>
              <a:off x="4571632" y="3140968"/>
              <a:ext cx="898516" cy="369332"/>
            </a:xfrm>
            <a:prstGeom prst="rect">
              <a:avLst/>
            </a:prstGeom>
            <a:noFill/>
            <a:ln w="9525">
              <a:noFill/>
              <a:miter lim="800000"/>
              <a:headEnd/>
              <a:tailEnd/>
            </a:ln>
          </p:spPr>
          <p:txBody>
            <a:bodyPr wrap="none">
              <a:spAutoFit/>
            </a:bodyPr>
            <a:lstStyle/>
            <a:p>
              <a:pPr algn="l"/>
              <a:r>
                <a:rPr lang="en-US" b="1"/>
                <a:t>Type 2</a:t>
              </a:r>
            </a:p>
          </p:txBody>
        </p:sp>
        <p:sp>
          <p:nvSpPr>
            <p:cNvPr id="53295" name="Rectangle 37"/>
            <p:cNvSpPr>
              <a:spLocks noChangeArrowheads="1"/>
            </p:cNvSpPr>
            <p:nvPr/>
          </p:nvSpPr>
          <p:spPr bwMode="auto">
            <a:xfrm>
              <a:off x="4211960" y="1232570"/>
              <a:ext cx="3312000" cy="2304000"/>
            </a:xfrm>
            <a:prstGeom prst="rect">
              <a:avLst/>
            </a:prstGeom>
            <a:noFill/>
            <a:ln w="28575" algn="ctr">
              <a:solidFill>
                <a:schemeClr val="tx1"/>
              </a:solidFill>
              <a:round/>
              <a:headEnd/>
              <a:tailEnd/>
            </a:ln>
          </p:spPr>
          <p:txBody>
            <a:bodyPr wrap="none" anchor="ctr"/>
            <a:lstStyle/>
            <a:p>
              <a:pPr algn="l" rtl="0"/>
              <a:endParaRPr lang="he-IL" b="1"/>
            </a:p>
          </p:txBody>
        </p:sp>
      </p:grpSp>
      <p:grpSp>
        <p:nvGrpSpPr>
          <p:cNvPr id="53253" name="Group 41"/>
          <p:cNvGrpSpPr>
            <a:grpSpLocks/>
          </p:cNvGrpSpPr>
          <p:nvPr/>
        </p:nvGrpSpPr>
        <p:grpSpPr bwMode="auto">
          <a:xfrm>
            <a:off x="468313" y="3825875"/>
            <a:ext cx="3311525" cy="2303463"/>
            <a:chOff x="467544" y="3933056"/>
            <a:chExt cx="3312001" cy="2304000"/>
          </a:xfrm>
        </p:grpSpPr>
        <p:pic>
          <p:nvPicPr>
            <p:cNvPr id="53290" name="Picture 31"/>
            <p:cNvPicPr>
              <a:picLocks noChangeAspect="1"/>
            </p:cNvPicPr>
            <p:nvPr/>
          </p:nvPicPr>
          <p:blipFill>
            <a:blip r:embed="rId6"/>
            <a:srcRect/>
            <a:stretch>
              <a:fillRect/>
            </a:stretch>
          </p:blipFill>
          <p:spPr bwMode="auto">
            <a:xfrm>
              <a:off x="652928" y="3999250"/>
              <a:ext cx="2933328" cy="2199996"/>
            </a:xfrm>
            <a:prstGeom prst="rect">
              <a:avLst/>
            </a:prstGeom>
            <a:noFill/>
            <a:ln w="9525">
              <a:noFill/>
              <a:miter lim="800000"/>
              <a:headEnd/>
              <a:tailEnd/>
            </a:ln>
          </p:spPr>
        </p:pic>
        <p:sp>
          <p:nvSpPr>
            <p:cNvPr id="53291" name="TextBox 35"/>
            <p:cNvSpPr txBox="1">
              <a:spLocks noChangeArrowheads="1"/>
            </p:cNvSpPr>
            <p:nvPr/>
          </p:nvSpPr>
          <p:spPr bwMode="auto">
            <a:xfrm>
              <a:off x="815532" y="5843736"/>
              <a:ext cx="898516" cy="369332"/>
            </a:xfrm>
            <a:prstGeom prst="rect">
              <a:avLst/>
            </a:prstGeom>
            <a:noFill/>
            <a:ln w="9525">
              <a:noFill/>
              <a:miter lim="800000"/>
              <a:headEnd/>
              <a:tailEnd/>
            </a:ln>
          </p:spPr>
          <p:txBody>
            <a:bodyPr wrap="none">
              <a:spAutoFit/>
            </a:bodyPr>
            <a:lstStyle/>
            <a:p>
              <a:pPr algn="l"/>
              <a:r>
                <a:rPr lang="en-US" b="1"/>
                <a:t>Type 3</a:t>
              </a:r>
            </a:p>
          </p:txBody>
        </p:sp>
        <p:sp>
          <p:nvSpPr>
            <p:cNvPr id="53292" name="Rectangle 38"/>
            <p:cNvSpPr>
              <a:spLocks noChangeArrowheads="1"/>
            </p:cNvSpPr>
            <p:nvPr/>
          </p:nvSpPr>
          <p:spPr bwMode="auto">
            <a:xfrm>
              <a:off x="467544" y="3933056"/>
              <a:ext cx="3312001" cy="2304000"/>
            </a:xfrm>
            <a:prstGeom prst="rect">
              <a:avLst/>
            </a:prstGeom>
            <a:noFill/>
            <a:ln w="28575" algn="ctr">
              <a:solidFill>
                <a:schemeClr val="tx1"/>
              </a:solidFill>
              <a:round/>
              <a:headEnd/>
              <a:tailEnd/>
            </a:ln>
          </p:spPr>
          <p:txBody>
            <a:bodyPr wrap="none" anchor="ctr"/>
            <a:lstStyle/>
            <a:p>
              <a:pPr algn="l" rtl="0"/>
              <a:endParaRPr lang="he-IL" b="1"/>
            </a:p>
          </p:txBody>
        </p:sp>
      </p:grpSp>
      <p:graphicFrame>
        <p:nvGraphicFramePr>
          <p:cNvPr id="45" name="Group 970"/>
          <p:cNvGraphicFramePr>
            <a:graphicFrameLocks noGrp="1"/>
          </p:cNvGraphicFramePr>
          <p:nvPr/>
        </p:nvGraphicFramePr>
        <p:xfrm>
          <a:off x="4140200" y="3825875"/>
          <a:ext cx="4608513" cy="2308225"/>
        </p:xfrm>
        <a:graphic>
          <a:graphicData uri="http://schemas.openxmlformats.org/drawingml/2006/table">
            <a:tbl>
              <a:tblPr firstRow="1" firstCol="1">
                <a:tableStyleId>{D7AC3CCA-C797-4891-BE02-D94E43425B78}</a:tableStyleId>
              </a:tblPr>
              <a:tblGrid>
                <a:gridCol w="1964281"/>
                <a:gridCol w="881410"/>
                <a:gridCol w="881410"/>
                <a:gridCol w="881410"/>
              </a:tblGrid>
              <a:tr h="360040">
                <a:tc>
                  <a:txBody>
                    <a:bodyPr/>
                    <a:lstStyle/>
                    <a:p>
                      <a:pPr marL="0" marR="0" lvl="0" indent="0" algn="l" defTabSz="295275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l"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Type 1</a:t>
                      </a:r>
                      <a:endParaRPr kumimoji="0" lang="en-US" sz="2000" b="1"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l"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Type 2</a:t>
                      </a:r>
                      <a:endParaRPr kumimoji="0" lang="en-US" sz="2000" b="1"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l"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Type 3</a:t>
                      </a:r>
                      <a:endParaRPr kumimoji="0" lang="en-US" sz="2000" b="1"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r>
              <a:tr h="460374">
                <a:tc>
                  <a:txBody>
                    <a:bodyPr/>
                    <a:lstStyle/>
                    <a:p>
                      <a:pPr marL="0" marR="0" lvl="0" indent="0" algn="l" defTabSz="2952750" rtl="0" eaLnBrk="1" fontAlgn="base" latinLnBrk="0" hangingPunct="1">
                        <a:lnSpc>
                          <a:spcPct val="100000"/>
                        </a:lnSpc>
                        <a:spcBef>
                          <a:spcPct val="20000"/>
                        </a:spcBef>
                        <a:spcAft>
                          <a:spcPct val="0"/>
                        </a:spcAft>
                        <a:buClrTx/>
                        <a:buSzTx/>
                        <a:buFontTx/>
                        <a:buNone/>
                        <a:tabLst/>
                      </a:pPr>
                      <a:r>
                        <a:rPr kumimoji="0" lang="en-US" sz="2000" i="0" u="none" strike="noStrike" cap="none" normalizeH="0" baseline="0" dirty="0" smtClean="0">
                          <a:ln>
                            <a:noFill/>
                          </a:ln>
                          <a:effectLst/>
                        </a:rPr>
                        <a:t>Uses </a:t>
                      </a:r>
                      <a:r>
                        <a:rPr kumimoji="0" lang="en-US" sz="2000" i="1" u="none" strike="noStrike" cap="none" normalizeH="0" baseline="0" dirty="0" smtClean="0">
                          <a:ln>
                            <a:noFill/>
                          </a:ln>
                          <a:effectLst/>
                        </a:rPr>
                        <a:t>appearance</a:t>
                      </a:r>
                      <a:endParaRPr kumimoji="0" lang="en-US" sz="2000" b="0" i="1"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sym typeface="Wingdings" pitchFamily="2" charset="2"/>
                        </a:rPr>
                        <a:t></a:t>
                      </a:r>
                      <a:endParaRPr kumimoji="0" lang="en-US" sz="2000" b="0" i="0" u="none" strike="noStrike" cap="none" normalizeH="0" baseline="0" dirty="0" smtClean="0">
                        <a:ln>
                          <a:noFill/>
                        </a:ln>
                        <a:solidFill>
                          <a:schemeClr val="tx1"/>
                        </a:solidFill>
                        <a:effectLst/>
                        <a:latin typeface="Arial" charset="0"/>
                        <a:cs typeface="Arial" charset="0"/>
                        <a:sym typeface="Wingdings" pitchFamily="2" charset="2"/>
                      </a:endParaRPr>
                    </a:p>
                  </a:txBody>
                  <a:tcPr marL="72000" marR="36000" marT="31366" marB="31366" anchor="ctr" horzOverflow="overflow">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sym typeface="Wingdings" pitchFamily="2" charset="2"/>
                        </a:rPr>
                        <a:t></a:t>
                      </a:r>
                      <a:endParaRPr kumimoji="0" lang="en-US" sz="2000" b="0" i="0" u="none" strike="noStrike" cap="none" normalizeH="0" baseline="0" dirty="0" smtClean="0">
                        <a:ln>
                          <a:noFill/>
                        </a:ln>
                        <a:solidFill>
                          <a:schemeClr val="tx1"/>
                        </a:solidFill>
                        <a:effectLst/>
                        <a:latin typeface="Arial" charset="0"/>
                        <a:cs typeface="Arial" charset="0"/>
                        <a:sym typeface="Wingdings" pitchFamily="2" charset="2"/>
                      </a:endParaRPr>
                    </a:p>
                  </a:txBody>
                  <a:tcPr marL="72000" marR="36000" marT="31366" marB="31366" anchor="ctr" horzOverflow="overflow">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effectLst/>
                          <a:sym typeface="Wingdings" pitchFamily="2" charset="2"/>
                        </a:rPr>
                        <a:t></a:t>
                      </a:r>
                      <a:endParaRPr kumimoji="0" lang="en-US" sz="2000" b="0" i="0" u="none" strike="noStrike" cap="none" normalizeH="0" baseline="0" smtClean="0">
                        <a:ln>
                          <a:noFill/>
                        </a:ln>
                        <a:solidFill>
                          <a:schemeClr val="tx1"/>
                        </a:solidFill>
                        <a:effectLst/>
                        <a:latin typeface="Arial" charset="0"/>
                        <a:cs typeface="Arial" charset="0"/>
                        <a:sym typeface="Wingdings" pitchFamily="2" charset="2"/>
                      </a:endParaRPr>
                    </a:p>
                  </a:txBody>
                  <a:tcPr marL="72000" marR="36000" marT="31366" marB="31366" anchor="ctr" horzOverflow="overflow">
                    <a:lnR w="28575" cap="flat" cmpd="sng" algn="ctr">
                      <a:solidFill>
                        <a:schemeClr val="tx1"/>
                      </a:solidFill>
                      <a:prstDash val="solid"/>
                      <a:round/>
                      <a:headEnd type="none" w="med" len="med"/>
                      <a:tailEnd type="none" w="med" len="med"/>
                    </a:lnR>
                    <a:solidFill>
                      <a:schemeClr val="bg1">
                        <a:lumMod val="85000"/>
                      </a:schemeClr>
                    </a:solidFill>
                  </a:tcPr>
                </a:tc>
              </a:tr>
              <a:tr h="432048">
                <a:tc>
                  <a:txBody>
                    <a:bodyPr/>
                    <a:lstStyle/>
                    <a:p>
                      <a:pPr marL="0" marR="0" lvl="0" indent="0" algn="l" defTabSz="2952750" rtl="0" eaLnBrk="1" fontAlgn="base" latinLnBrk="0" hangingPunct="1">
                        <a:lnSpc>
                          <a:spcPct val="100000"/>
                        </a:lnSpc>
                        <a:spcBef>
                          <a:spcPct val="20000"/>
                        </a:spcBef>
                        <a:spcAft>
                          <a:spcPct val="0"/>
                        </a:spcAft>
                        <a:buClrTx/>
                        <a:buSzTx/>
                        <a:buFontTx/>
                        <a:buNone/>
                        <a:tabLst/>
                      </a:pPr>
                      <a:r>
                        <a:rPr kumimoji="0" lang="en-US" sz="2000" i="0" u="none" strike="noStrike" cap="none" normalizeH="0" baseline="0" dirty="0" smtClean="0">
                          <a:ln>
                            <a:noFill/>
                          </a:ln>
                          <a:effectLst/>
                        </a:rPr>
                        <a:t>Uses </a:t>
                      </a:r>
                      <a:r>
                        <a:rPr kumimoji="0" lang="en-US" sz="2000" i="1" u="none" strike="noStrike" cap="none" normalizeH="0" baseline="0" dirty="0" smtClean="0">
                          <a:ln>
                            <a:noFill/>
                          </a:ln>
                          <a:effectLst/>
                        </a:rPr>
                        <a:t>coherence</a:t>
                      </a:r>
                      <a:endParaRPr kumimoji="0" lang="en-US" sz="2000" b="0" i="1"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sym typeface="Wingdings" pitchFamily="2" charset="2"/>
                        </a:rPr>
                        <a:t></a:t>
                      </a:r>
                      <a:endParaRPr kumimoji="0" lang="en-US" sz="2000" b="0" i="0" u="none" strike="noStrike" cap="none" normalizeH="0" baseline="0" dirty="0" smtClean="0">
                        <a:ln>
                          <a:noFill/>
                        </a:ln>
                        <a:solidFill>
                          <a:schemeClr val="tx1"/>
                        </a:solidFill>
                        <a:effectLst/>
                        <a:latin typeface="Arial" charset="0"/>
                        <a:cs typeface="Arial" charset="0"/>
                        <a:sym typeface="Wingdings" pitchFamily="2" charset="2"/>
                      </a:endParaRPr>
                    </a:p>
                  </a:txBody>
                  <a:tcPr marL="72000" marR="36000" marT="31366" marB="31366" anchor="ctr" horzOverflow="overflow">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cs typeface="Arial" charset="0"/>
                      </a:endParaRPr>
                    </a:p>
                  </a:txBody>
                  <a:tcPr marL="72000" marR="36000" marT="31366" marB="31366" anchor="ctr" horzOverflow="overflow">
                    <a:lnR w="28575" cap="flat" cmpd="sng" algn="ctr">
                      <a:solidFill>
                        <a:schemeClr val="tx1"/>
                      </a:solidFill>
                      <a:prstDash val="solid"/>
                      <a:round/>
                      <a:headEnd type="none" w="med" len="med"/>
                      <a:tailEnd type="none" w="med" len="med"/>
                    </a:lnR>
                    <a:solidFill>
                      <a:schemeClr val="bg1">
                        <a:lumMod val="85000"/>
                      </a:schemeClr>
                    </a:solidFill>
                  </a:tcPr>
                </a:tc>
              </a:tr>
              <a:tr h="376036">
                <a:tc>
                  <a:txBody>
                    <a:bodyPr/>
                    <a:lstStyle/>
                    <a:p>
                      <a:pPr marL="0" marR="0" lvl="0" indent="0" algn="l"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 candidates</a:t>
                      </a: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L w="28575"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2</a:t>
                      </a: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4 - 6</a:t>
                      </a: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2</a:t>
                      </a: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R w="28575" cap="flat" cmpd="sng" algn="ctr">
                      <a:solidFill>
                        <a:schemeClr val="tx1"/>
                      </a:solidFill>
                      <a:prstDash val="solid"/>
                      <a:round/>
                      <a:headEnd type="none" w="med" len="med"/>
                      <a:tailEnd type="none" w="med" len="med"/>
                    </a:lnR>
                    <a:solidFill>
                      <a:schemeClr val="bg1">
                        <a:lumMod val="85000"/>
                      </a:schemeClr>
                    </a:solidFill>
                  </a:tcPr>
                </a:tc>
              </a:tr>
              <a:tr h="454604">
                <a:tc>
                  <a:txBody>
                    <a:bodyPr/>
                    <a:lstStyle/>
                    <a:p>
                      <a:pPr marL="0" marR="0" lvl="0" indent="0" algn="l"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Estimated contribution</a:t>
                      </a: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20%</a:t>
                      </a: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50%</a:t>
                      </a: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295275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30%</a:t>
                      </a:r>
                      <a:endParaRPr kumimoji="0" lang="en-US" sz="2000" b="0" i="0" u="none" strike="noStrike" cap="none" normalizeH="0" baseline="0" dirty="0" smtClean="0">
                        <a:ln>
                          <a:noFill/>
                        </a:ln>
                        <a:solidFill>
                          <a:schemeClr val="tx1"/>
                        </a:solidFill>
                        <a:effectLst/>
                        <a:latin typeface="Arial" charset="0"/>
                        <a:cs typeface="Arial" charset="0"/>
                      </a:endParaRPr>
                    </a:p>
                  </a:txBody>
                  <a:tcPr marL="72000" marR="36000" marT="31366" marB="31366" anchor="ctr" horzOverflow="overflow">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3">
                        <a:lumMod val="60000"/>
                        <a:lumOff val="40000"/>
                      </a:schemeClr>
                    </a:solidFill>
                  </a:tcPr>
                </a:tc>
              </a:tr>
            </a:tbl>
          </a:graphicData>
        </a:graphic>
      </p:graphicFrame>
      <p:sp>
        <p:nvSpPr>
          <p:cNvPr id="2" name="TextBox 1"/>
          <p:cNvSpPr txBox="1">
            <a:spLocks noChangeArrowheads="1"/>
          </p:cNvSpPr>
          <p:nvPr/>
        </p:nvSpPr>
        <p:spPr bwMode="auto">
          <a:xfrm>
            <a:off x="6122988" y="6142038"/>
            <a:ext cx="863600" cy="400050"/>
          </a:xfrm>
          <a:prstGeom prst="rect">
            <a:avLst/>
          </a:prstGeom>
          <a:noFill/>
          <a:ln w="9525">
            <a:noFill/>
            <a:miter lim="800000"/>
            <a:headEnd/>
            <a:tailEnd/>
          </a:ln>
        </p:spPr>
        <p:txBody>
          <a:bodyPr>
            <a:spAutoFit/>
          </a:bodyPr>
          <a:lstStyle/>
          <a:p>
            <a:pPr algn="l"/>
            <a:r>
              <a:rPr lang="en-US" sz="2000" b="1" i="1">
                <a:solidFill>
                  <a:srgbClr val="FF0000"/>
                </a:solidFill>
              </a:rPr>
              <a:t>(LSH)</a:t>
            </a:r>
          </a:p>
        </p:txBody>
      </p:sp>
      <p:sp>
        <p:nvSpPr>
          <p:cNvPr id="21" name="TextBox 20"/>
          <p:cNvSpPr txBox="1">
            <a:spLocks noChangeArrowheads="1"/>
          </p:cNvSpPr>
          <p:nvPr/>
        </p:nvSpPr>
        <p:spPr bwMode="auto">
          <a:xfrm>
            <a:off x="6832600" y="6140450"/>
            <a:ext cx="1081088" cy="400050"/>
          </a:xfrm>
          <a:prstGeom prst="rect">
            <a:avLst/>
          </a:prstGeom>
          <a:noFill/>
          <a:ln w="9525">
            <a:noFill/>
            <a:miter lim="800000"/>
            <a:headEnd/>
            <a:tailEnd/>
          </a:ln>
        </p:spPr>
        <p:txBody>
          <a:bodyPr>
            <a:spAutoFit/>
          </a:bodyPr>
          <a:lstStyle/>
          <a:p>
            <a:pPr rtl="0"/>
            <a:r>
              <a:rPr lang="en-US" sz="2000" b="1" i="1">
                <a:solidFill>
                  <a:srgbClr val="FF0000"/>
                </a:solidFill>
              </a:rPr>
              <a:t>(&gt; PM)</a:t>
            </a:r>
          </a:p>
        </p:txBody>
      </p:sp>
      <p:cxnSp>
        <p:nvCxnSpPr>
          <p:cNvPr id="4" name="Straight Connector 3"/>
          <p:cNvCxnSpPr/>
          <p:nvPr/>
        </p:nvCxnSpPr>
        <p:spPr>
          <a:xfrm>
            <a:off x="6986588" y="6142038"/>
            <a:ext cx="0" cy="4318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66063" y="6140450"/>
            <a:ext cx="0" cy="4318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381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C:\dropbox\CSH\data\figures\Seastars\Seastars2.jpg"/>
          <p:cNvPicPr>
            <a:picLocks noChangeAspect="1" noChangeArrowheads="1"/>
          </p:cNvPicPr>
          <p:nvPr/>
        </p:nvPicPr>
        <p:blipFill>
          <a:blip r:embed="rId4"/>
          <a:srcRect r="14958"/>
          <a:stretch>
            <a:fillRect/>
          </a:stretch>
        </p:blipFill>
        <p:spPr bwMode="auto">
          <a:xfrm>
            <a:off x="468313" y="3981450"/>
            <a:ext cx="3627437" cy="2400300"/>
          </a:xfrm>
          <a:prstGeom prst="rect">
            <a:avLst/>
          </a:prstGeom>
          <a:noFill/>
          <a:ln w="9525">
            <a:noFill/>
            <a:miter lim="800000"/>
            <a:headEnd/>
            <a:tailEnd/>
          </a:ln>
        </p:spPr>
      </p:pic>
      <p:sp>
        <p:nvSpPr>
          <p:cNvPr id="60418" name="Title 1"/>
          <p:cNvSpPr>
            <a:spLocks noGrp="1"/>
          </p:cNvSpPr>
          <p:nvPr>
            <p:ph type="title"/>
          </p:nvPr>
        </p:nvSpPr>
        <p:spPr>
          <a:xfrm>
            <a:off x="457200" y="-26988"/>
            <a:ext cx="8229600" cy="1143001"/>
          </a:xfrm>
        </p:spPr>
        <p:txBody>
          <a:bodyPr/>
          <a:lstStyle/>
          <a:p>
            <a:pPr eaLnBrk="1" hangingPunct="1"/>
            <a:r>
              <a:rPr lang="en-US" smtClean="0"/>
              <a:t>Nearest Neighbor Fields (</a:t>
            </a:r>
            <a:r>
              <a:rPr lang="en-US" smtClean="0">
                <a:solidFill>
                  <a:srgbClr val="0070C0"/>
                </a:solidFill>
              </a:rPr>
              <a:t>NNF</a:t>
            </a:r>
            <a:r>
              <a:rPr lang="en-US" smtClean="0"/>
              <a:t>)</a:t>
            </a:r>
          </a:p>
        </p:txBody>
      </p:sp>
      <p:sp>
        <p:nvSpPr>
          <p:cNvPr id="14338" name="Content Placeholder 2"/>
          <p:cNvSpPr>
            <a:spLocks noGrp="1"/>
          </p:cNvSpPr>
          <p:nvPr>
            <p:ph idx="1"/>
          </p:nvPr>
        </p:nvSpPr>
        <p:spPr>
          <a:xfrm>
            <a:off x="457200" y="1350963"/>
            <a:ext cx="8435975" cy="2222500"/>
          </a:xfrm>
        </p:spPr>
        <p:txBody>
          <a:bodyPr/>
          <a:lstStyle/>
          <a:p>
            <a:pPr eaLnBrk="1" hangingPunct="1"/>
            <a:r>
              <a:rPr lang="en-US" sz="3000" smtClean="0"/>
              <a:t>For </a:t>
            </a:r>
            <a:r>
              <a:rPr lang="en-US" sz="3000" u="sng" smtClean="0"/>
              <a:t>each</a:t>
            </a:r>
            <a:r>
              <a:rPr lang="en-US" sz="3000" smtClean="0"/>
              <a:t> patch – find nearest patch in other image</a:t>
            </a:r>
          </a:p>
          <a:p>
            <a:pPr lvl="1" eaLnBrk="1" hangingPunct="1"/>
            <a:r>
              <a:rPr lang="en-US" b="1" smtClean="0"/>
              <a:t>Dense</a:t>
            </a:r>
            <a:r>
              <a:rPr lang="en-US" smtClean="0"/>
              <a:t> :    Number of patches ≈ image size</a:t>
            </a:r>
          </a:p>
          <a:p>
            <a:pPr lvl="1" eaLnBrk="1" hangingPunct="1"/>
            <a:r>
              <a:rPr lang="en-US" b="1" smtClean="0"/>
              <a:t>Exact NN </a:t>
            </a:r>
            <a:r>
              <a:rPr lang="en-US" smtClean="0"/>
              <a:t>is infeasible</a:t>
            </a:r>
          </a:p>
          <a:p>
            <a:pPr lvl="1" eaLnBrk="1" hangingPunct="1"/>
            <a:r>
              <a:rPr lang="en-US" b="1" smtClean="0"/>
              <a:t>Error</a:t>
            </a:r>
            <a:r>
              <a:rPr lang="en-US" smtClean="0"/>
              <a:t> is mean(patch-distances)</a:t>
            </a:r>
          </a:p>
        </p:txBody>
      </p:sp>
      <p:pic>
        <p:nvPicPr>
          <p:cNvPr id="60420" name="Picture 2" descr="C:\dropbox\CSH\data\figures\Seastars\Seastars1.jpg"/>
          <p:cNvPicPr>
            <a:picLocks noChangeAspect="1" noChangeArrowheads="1"/>
          </p:cNvPicPr>
          <p:nvPr/>
        </p:nvPicPr>
        <p:blipFill>
          <a:blip r:embed="rId5"/>
          <a:srcRect r="14958"/>
          <a:stretch>
            <a:fillRect/>
          </a:stretch>
        </p:blipFill>
        <p:spPr bwMode="auto">
          <a:xfrm>
            <a:off x="5048250" y="3981450"/>
            <a:ext cx="3627438" cy="2400300"/>
          </a:xfrm>
          <a:prstGeom prst="rect">
            <a:avLst/>
          </a:prstGeom>
          <a:noFill/>
          <a:ln w="9525">
            <a:noFill/>
            <a:miter lim="800000"/>
            <a:headEnd/>
            <a:tailEnd/>
          </a:ln>
        </p:spPr>
      </p:pic>
      <p:sp>
        <p:nvSpPr>
          <p:cNvPr id="2" name="Rectangle 1"/>
          <p:cNvSpPr>
            <a:spLocks noChangeAspect="1"/>
          </p:cNvSpPr>
          <p:nvPr/>
        </p:nvSpPr>
        <p:spPr>
          <a:xfrm>
            <a:off x="2638425" y="5991225"/>
            <a:ext cx="287338" cy="28733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a:spLocks noChangeAspect="1"/>
          </p:cNvSpPr>
          <p:nvPr/>
        </p:nvSpPr>
        <p:spPr>
          <a:xfrm>
            <a:off x="900113" y="5708650"/>
            <a:ext cx="287337" cy="288925"/>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a:spLocks noChangeAspect="1"/>
          </p:cNvSpPr>
          <p:nvPr/>
        </p:nvSpPr>
        <p:spPr>
          <a:xfrm>
            <a:off x="7369175" y="4452938"/>
            <a:ext cx="288925" cy="28892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a:spLocks noChangeAspect="1"/>
          </p:cNvSpPr>
          <p:nvPr/>
        </p:nvSpPr>
        <p:spPr>
          <a:xfrm>
            <a:off x="6608763" y="5092700"/>
            <a:ext cx="288925" cy="288925"/>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a:spLocks noChangeAspect="1"/>
          </p:cNvSpPr>
          <p:nvPr/>
        </p:nvSpPr>
        <p:spPr>
          <a:xfrm>
            <a:off x="468313" y="3981450"/>
            <a:ext cx="287337" cy="287338"/>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0427" name="Line 10"/>
          <p:cNvSpPr>
            <a:spLocks noChangeShapeType="1"/>
          </p:cNvSpPr>
          <p:nvPr/>
        </p:nvSpPr>
        <p:spPr bwMode="auto">
          <a:xfrm>
            <a:off x="4160838" y="5300663"/>
            <a:ext cx="827087" cy="0"/>
          </a:xfrm>
          <a:prstGeom prst="line">
            <a:avLst/>
          </a:prstGeom>
          <a:noFill/>
          <a:ln w="44450">
            <a:solidFill>
              <a:schemeClr val="tx1"/>
            </a:solidFill>
            <a:round/>
            <a:headEnd/>
            <a:tailEnd type="triangle" w="med" len="med"/>
          </a:ln>
        </p:spPr>
        <p:txBody>
          <a:bodyPr/>
          <a:lstStyle/>
          <a:p>
            <a:endParaRPr lang="he-IL"/>
          </a:p>
        </p:txBody>
      </p:sp>
      <p:sp>
        <p:nvSpPr>
          <p:cNvPr id="60428" name="Text Box 11"/>
          <p:cNvSpPr txBox="1">
            <a:spLocks noChangeArrowheads="1"/>
          </p:cNvSpPr>
          <p:nvPr/>
        </p:nvSpPr>
        <p:spPr bwMode="auto">
          <a:xfrm>
            <a:off x="4067175" y="4876800"/>
            <a:ext cx="936625" cy="400050"/>
          </a:xfrm>
          <a:prstGeom prst="rect">
            <a:avLst/>
          </a:prstGeom>
          <a:noFill/>
          <a:ln w="9525">
            <a:noFill/>
            <a:miter lim="800000"/>
            <a:headEnd/>
            <a:tailEnd/>
          </a:ln>
        </p:spPr>
        <p:txBody>
          <a:bodyPr>
            <a:spAutoFit/>
          </a:bodyPr>
          <a:lstStyle/>
          <a:p>
            <a:pPr algn="ctr">
              <a:spcBef>
                <a:spcPct val="50000"/>
              </a:spcBef>
            </a:pPr>
            <a:r>
              <a:rPr lang="en-US" sz="2000" b="1"/>
              <a:t>NNF</a:t>
            </a:r>
          </a:p>
        </p:txBody>
      </p:sp>
      <p:sp>
        <p:nvSpPr>
          <p:cNvPr id="60429" name="TextBox 14"/>
          <p:cNvSpPr txBox="1">
            <a:spLocks noChangeArrowheads="1"/>
          </p:cNvSpPr>
          <p:nvPr/>
        </p:nvSpPr>
        <p:spPr bwMode="auto">
          <a:xfrm>
            <a:off x="2051050" y="3451225"/>
            <a:ext cx="504825" cy="554038"/>
          </a:xfrm>
          <a:prstGeom prst="rect">
            <a:avLst/>
          </a:prstGeom>
          <a:noFill/>
          <a:ln w="9525">
            <a:noFill/>
            <a:miter lim="800000"/>
            <a:headEnd/>
            <a:tailEnd/>
          </a:ln>
        </p:spPr>
        <p:txBody>
          <a:bodyPr>
            <a:spAutoFit/>
          </a:bodyPr>
          <a:lstStyle/>
          <a:p>
            <a:pPr algn="l"/>
            <a:r>
              <a:rPr lang="en-US" sz="3000">
                <a:solidFill>
                  <a:srgbClr val="1F497D"/>
                </a:solidFill>
              </a:rPr>
              <a:t>A</a:t>
            </a:r>
            <a:endParaRPr lang="en-US"/>
          </a:p>
        </p:txBody>
      </p:sp>
      <p:sp>
        <p:nvSpPr>
          <p:cNvPr id="60430" name="TextBox 15"/>
          <p:cNvSpPr txBox="1">
            <a:spLocks noChangeArrowheads="1"/>
          </p:cNvSpPr>
          <p:nvPr/>
        </p:nvSpPr>
        <p:spPr bwMode="auto">
          <a:xfrm>
            <a:off x="6659563" y="3451225"/>
            <a:ext cx="504825" cy="554038"/>
          </a:xfrm>
          <a:prstGeom prst="rect">
            <a:avLst/>
          </a:prstGeom>
          <a:noFill/>
          <a:ln w="9525">
            <a:noFill/>
            <a:miter lim="800000"/>
            <a:headEnd/>
            <a:tailEnd/>
          </a:ln>
        </p:spPr>
        <p:txBody>
          <a:bodyPr>
            <a:spAutoFit/>
          </a:bodyPr>
          <a:lstStyle/>
          <a:p>
            <a:pPr algn="l"/>
            <a:r>
              <a:rPr lang="en-US" sz="3000">
                <a:solidFill>
                  <a:srgbClr val="1F497D"/>
                </a:solidFill>
              </a:rPr>
              <a:t>B</a:t>
            </a:r>
            <a:endParaRPr lang="en-US" b="1"/>
          </a:p>
        </p:txBody>
      </p:sp>
    </p:spTree>
    <p:custDataLst>
      <p:tags r:id="rId1"/>
    </p:custDataLst>
  </p:cSld>
  <p:clrMapOvr>
    <a:masterClrMapping/>
  </p:clrMapOvr>
  <p:transition spd="slow" advTm="3502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75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750"/>
                            </p:stCondLst>
                            <p:childTnLst>
                              <p:par>
                                <p:cTn id="13" presetID="1" presetClass="entr" presetSubtype="0" fill="hold" grpId="0" nodeType="afterEffect">
                                  <p:stCondLst>
                                    <p:cond delay="100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1750"/>
                            </p:stCondLst>
                            <p:childTnLst>
                              <p:par>
                                <p:cTn id="16" presetID="1" presetClass="entr" presetSubtype="0" fill="hold" grpId="0" nodeType="afterEffect">
                                  <p:stCondLst>
                                    <p:cond delay="75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338">
                                            <p:txEl>
                                              <p:pRg st="1" end="1"/>
                                            </p:txEl>
                                          </p:spTgt>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338">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338">
                                            <p:txEl>
                                              <p:pRg st="3" end="3"/>
                                            </p:txEl>
                                          </p:spTgt>
                                        </p:tgtEl>
                                        <p:attrNameLst>
                                          <p:attrName>style.visibility</p:attrName>
                                        </p:attrNameLst>
                                      </p:cBhvr>
                                      <p:to>
                                        <p:strVal val="visible"/>
                                      </p:to>
                                    </p:set>
                                  </p:childTnLst>
                                </p:cTn>
                              </p:par>
                            </p:childTnLst>
                          </p:cTn>
                        </p:par>
                        <p:par>
                          <p:cTn id="28" fill="hold">
                            <p:stCondLst>
                              <p:cond delay="0"/>
                            </p:stCondLst>
                            <p:childTnLst>
                              <p:par>
                                <p:cTn id="29" presetID="0" presetClass="path" presetSubtype="0" accel="50000" decel="50000" fill="hold" grpId="0" nodeType="afterEffect">
                                  <p:stCondLst>
                                    <p:cond delay="1000"/>
                                  </p:stCondLst>
                                  <p:childTnLst>
                                    <p:animMotion origin="layout" path="M 0.00156 0.00023 L 0.36146 0.00093 L 0.00156 0.01065 L 0.36198 0.01065 L 0.00156 0.02315 L 0.36198 0.02315 L 0.00156 0.03565 L 0.3625 0.03634 L 0.00156 0.04815 L 0.36302 0.04954 L 0.00104 0.06065 L 0.36354 0.06204 L -0.00209 0.3081 L 0.3625 0.3081 " pathEditMode="relative" rAng="0" ptsTypes="AAAAAAAAAAAAAA">
                                      <p:cBhvr>
                                        <p:cTn id="30" dur="5000" fill="hold"/>
                                        <p:tgtEl>
                                          <p:spTgt spid="13"/>
                                        </p:tgtEl>
                                        <p:attrNameLst>
                                          <p:attrName>ppt_x</p:attrName>
                                          <p:attrName>ppt_y</p:attrName>
                                        </p:attrNameLst>
                                      </p:cBhvr>
                                      <p:rCtr x="17917" y="15394"/>
                                    </p:animMotion>
                                  </p:childTnLst>
                                </p:cTn>
                              </p:par>
                            </p:childTnLst>
                          </p:cTn>
                        </p:par>
                        <p:par>
                          <p:cTn id="31" fill="hold">
                            <p:stCondLst>
                              <p:cond delay="6000"/>
                            </p:stCondLst>
                            <p:childTnLst>
                              <p:par>
                                <p:cTn id="32" presetID="1" presetClass="exit" presetSubtype="0" fill="hold" grpId="2" nodeType="after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13" grpId="0" animBg="1"/>
      <p:bldP spid="13" grpId="1" animBg="1"/>
      <p:bldP spid="13"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p:nvPr>
        </p:nvSpPr>
        <p:spPr>
          <a:xfrm>
            <a:off x="457200" y="-26988"/>
            <a:ext cx="8229600" cy="1143001"/>
          </a:xfrm>
        </p:spPr>
        <p:txBody>
          <a:bodyPr/>
          <a:lstStyle/>
          <a:p>
            <a:pPr eaLnBrk="1" hangingPunct="1"/>
            <a:r>
              <a:rPr lang="en-US" smtClean="0"/>
              <a:t>CSH Algorithm – recap</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468313" y="1268413"/>
            <a:ext cx="8229600" cy="4968875"/>
          </a:xfrm>
          <a:prstGeom prst="rect">
            <a:avLst/>
          </a:prstGeom>
          <a:noFill/>
          <a:ln w="9525">
            <a:noFill/>
            <a:miter lim="800000"/>
            <a:headEnd/>
            <a:tailEnd/>
          </a:ln>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r>
              <a:rPr lang="en-US" sz="3600" b="1" dirty="0" smtClean="0"/>
              <a:t>Preprocessing</a:t>
            </a:r>
            <a:r>
              <a:rPr lang="en-US" sz="3600" dirty="0" smtClean="0"/>
              <a:t>:</a:t>
            </a:r>
          </a:p>
          <a:p>
            <a:pPr marL="457200" indent="-457200">
              <a:defRPr/>
            </a:pPr>
            <a:r>
              <a:rPr lang="en-US" sz="3000" dirty="0" smtClean="0"/>
              <a:t>Project </a:t>
            </a:r>
            <a:r>
              <a:rPr lang="en-US" sz="3000" dirty="0" smtClean="0">
                <a:solidFill>
                  <a:schemeClr val="tx2"/>
                </a:solidFill>
              </a:rPr>
              <a:t>A</a:t>
            </a:r>
            <a:r>
              <a:rPr lang="en-US" sz="3000" dirty="0" smtClean="0"/>
              <a:t>’s </a:t>
            </a:r>
            <a:r>
              <a:rPr lang="en-US" sz="3000" dirty="0"/>
              <a:t>and </a:t>
            </a:r>
            <a:r>
              <a:rPr lang="en-US" sz="3000" dirty="0">
                <a:solidFill>
                  <a:schemeClr val="tx2"/>
                </a:solidFill>
              </a:rPr>
              <a:t>B</a:t>
            </a:r>
            <a:r>
              <a:rPr lang="en-US" sz="3000" dirty="0"/>
              <a:t>’s </a:t>
            </a:r>
            <a:r>
              <a:rPr lang="en-US" sz="3000" dirty="0" smtClean="0"/>
              <a:t>patches on WH vectors</a:t>
            </a:r>
          </a:p>
          <a:p>
            <a:pPr marL="0" indent="0">
              <a:buFont typeface="Arial" charset="0"/>
              <a:buNone/>
              <a:defRPr/>
            </a:pPr>
            <a:r>
              <a:rPr lang="en-US" sz="3600" b="1" dirty="0" smtClean="0"/>
              <a:t>Iterate</a:t>
            </a:r>
            <a:r>
              <a:rPr lang="en-US" sz="3600" dirty="0" smtClean="0"/>
              <a:t> (typically 1-3 times):</a:t>
            </a:r>
          </a:p>
          <a:p>
            <a:pPr>
              <a:defRPr/>
            </a:pPr>
            <a:r>
              <a:rPr lang="en-US" sz="3000" dirty="0"/>
              <a:t>H</a:t>
            </a:r>
            <a:r>
              <a:rPr lang="en-US" sz="3000" dirty="0" smtClean="0"/>
              <a:t>ash patches into a table</a:t>
            </a:r>
          </a:p>
          <a:p>
            <a:pPr>
              <a:defRPr/>
            </a:pPr>
            <a:r>
              <a:rPr lang="en-US" sz="3000" dirty="0" smtClean="0"/>
              <a:t>For each patch in </a:t>
            </a:r>
            <a:r>
              <a:rPr lang="en-US" sz="3000" dirty="0" smtClean="0">
                <a:solidFill>
                  <a:schemeClr val="tx2"/>
                </a:solidFill>
              </a:rPr>
              <a:t>A</a:t>
            </a:r>
          </a:p>
          <a:p>
            <a:pPr marL="857250" lvl="1" indent="-457200">
              <a:defRPr/>
            </a:pPr>
            <a:r>
              <a:rPr lang="en-US" sz="2600" dirty="0" smtClean="0"/>
              <a:t>Create candidate patches in </a:t>
            </a:r>
            <a:r>
              <a:rPr lang="en-US" sz="2600" dirty="0" smtClean="0">
                <a:solidFill>
                  <a:schemeClr val="tx2"/>
                </a:solidFill>
              </a:rPr>
              <a:t>B</a:t>
            </a:r>
          </a:p>
          <a:p>
            <a:pPr marL="857250" lvl="1" indent="-457200">
              <a:defRPr/>
            </a:pPr>
            <a:r>
              <a:rPr lang="en-US" sz="2600" dirty="0" smtClean="0"/>
              <a:t>Pick the best one</a:t>
            </a:r>
          </a:p>
          <a:p>
            <a:pPr marL="914400" lvl="1" indent="-514350">
              <a:defRPr/>
            </a:pPr>
            <a:endParaRPr lang="en-US" sz="2600" dirty="0"/>
          </a:p>
          <a:p>
            <a:pPr marL="0" indent="0">
              <a:buFont typeface="Arial" charset="0"/>
              <a:buNone/>
              <a:defRPr/>
            </a:pPr>
            <a:r>
              <a:rPr lang="en-US" sz="2800" dirty="0" smtClean="0">
                <a:solidFill>
                  <a:srgbClr val="FF0000"/>
                </a:solidFill>
              </a:rPr>
              <a:t>*</a:t>
            </a:r>
            <a:r>
              <a:rPr lang="en-US" sz="2800" dirty="0" smtClean="0"/>
              <a:t> </a:t>
            </a:r>
            <a:r>
              <a:rPr lang="en-US" sz="2400" dirty="0"/>
              <a:t>further details in the paper</a:t>
            </a:r>
          </a:p>
          <a:p>
            <a:pPr marL="0" indent="0">
              <a:buFont typeface="Arial" charset="0"/>
              <a:buNone/>
              <a:defRPr/>
            </a:pPr>
            <a:endParaRPr lang="en-US" dirty="0"/>
          </a:p>
        </p:txBody>
      </p:sp>
      <p:sp>
        <p:nvSpPr>
          <p:cNvPr id="2" name="Rectangle 1"/>
          <p:cNvSpPr/>
          <p:nvPr/>
        </p:nvSpPr>
        <p:spPr>
          <a:xfrm>
            <a:off x="5724525" y="5084763"/>
            <a:ext cx="1295400" cy="1008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7524750" y="5084763"/>
            <a:ext cx="1295400" cy="1008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02" name="TextBox 2"/>
          <p:cNvSpPr txBox="1">
            <a:spLocks noChangeArrowheads="1"/>
          </p:cNvSpPr>
          <p:nvPr/>
        </p:nvSpPr>
        <p:spPr bwMode="auto">
          <a:xfrm>
            <a:off x="6134100" y="4614863"/>
            <a:ext cx="504825" cy="554037"/>
          </a:xfrm>
          <a:prstGeom prst="rect">
            <a:avLst/>
          </a:prstGeom>
          <a:noFill/>
          <a:ln w="9525">
            <a:noFill/>
            <a:miter lim="800000"/>
            <a:headEnd/>
            <a:tailEnd/>
          </a:ln>
        </p:spPr>
        <p:txBody>
          <a:bodyPr>
            <a:spAutoFit/>
          </a:bodyPr>
          <a:lstStyle/>
          <a:p>
            <a:pPr algn="l"/>
            <a:r>
              <a:rPr lang="en-US" sz="3000">
                <a:solidFill>
                  <a:srgbClr val="1F497D"/>
                </a:solidFill>
              </a:rPr>
              <a:t>A</a:t>
            </a:r>
            <a:endParaRPr lang="en-US"/>
          </a:p>
        </p:txBody>
      </p:sp>
      <p:sp>
        <p:nvSpPr>
          <p:cNvPr id="55303" name="TextBox 7"/>
          <p:cNvSpPr txBox="1">
            <a:spLocks noChangeArrowheads="1"/>
          </p:cNvSpPr>
          <p:nvPr/>
        </p:nvSpPr>
        <p:spPr bwMode="auto">
          <a:xfrm>
            <a:off x="7956550" y="4614863"/>
            <a:ext cx="503238" cy="554037"/>
          </a:xfrm>
          <a:prstGeom prst="rect">
            <a:avLst/>
          </a:prstGeom>
          <a:noFill/>
          <a:ln w="9525">
            <a:noFill/>
            <a:miter lim="800000"/>
            <a:headEnd/>
            <a:tailEnd/>
          </a:ln>
        </p:spPr>
        <p:txBody>
          <a:bodyPr>
            <a:spAutoFit/>
          </a:bodyPr>
          <a:lstStyle/>
          <a:p>
            <a:pPr algn="l"/>
            <a:r>
              <a:rPr lang="en-US" sz="3000">
                <a:solidFill>
                  <a:srgbClr val="1F497D"/>
                </a:solidFill>
              </a:rPr>
              <a:t>B</a:t>
            </a:r>
            <a:endParaRPr lang="en-US" b="1"/>
          </a:p>
        </p:txBody>
      </p:sp>
      <p:cxnSp>
        <p:nvCxnSpPr>
          <p:cNvPr id="9" name="Straight Arrow Connector 8"/>
          <p:cNvCxnSpPr/>
          <p:nvPr/>
        </p:nvCxnSpPr>
        <p:spPr>
          <a:xfrm>
            <a:off x="7100888" y="5589588"/>
            <a:ext cx="36036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337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22">
                                            <p:txEl>
                                              <p:pRg st="3" end="3"/>
                                            </p:txEl>
                                          </p:spTgt>
                                        </p:tgtEl>
                                        <p:attrNameLst>
                                          <p:attrName>style.visibility</p:attrName>
                                        </p:attrNameLst>
                                      </p:cBhvr>
                                      <p:to>
                                        <p:strVal val="visible"/>
                                      </p:to>
                                    </p:set>
                                  </p:childTnLst>
                                </p:cTn>
                              </p:par>
                              <p:par>
                                <p:cTn id="16" presetID="1" presetClass="entr" presetSubtype="0" fill="hold" nodeType="withEffect">
                                  <p:stCondLst>
                                    <p:cond delay="500"/>
                                  </p:stCondLst>
                                  <p:childTnLst>
                                    <p:set>
                                      <p:cBhvr>
                                        <p:cTn id="17" dur="1" fill="hold">
                                          <p:stCondLst>
                                            <p:cond delay="0"/>
                                          </p:stCondLst>
                                        </p:cTn>
                                        <p:tgtEl>
                                          <p:spTgt spid="22">
                                            <p:txEl>
                                              <p:pRg st="4" end="4"/>
                                            </p:txEl>
                                          </p:spTgt>
                                        </p:tgtEl>
                                        <p:attrNameLst>
                                          <p:attrName>style.visibility</p:attrName>
                                        </p:attrNameLst>
                                      </p:cBhvr>
                                      <p:to>
                                        <p:strVal val="visible"/>
                                      </p:to>
                                    </p:set>
                                  </p:childTnLst>
                                </p:cTn>
                              </p:par>
                              <p:par>
                                <p:cTn id="18" presetID="1" presetClass="entr" presetSubtype="0" fill="hold" nodeType="withEffect">
                                  <p:stCondLst>
                                    <p:cond delay="500"/>
                                  </p:stCondLst>
                                  <p:childTnLst>
                                    <p:set>
                                      <p:cBhvr>
                                        <p:cTn id="19" dur="1" fill="hold">
                                          <p:stCondLst>
                                            <p:cond delay="0"/>
                                          </p:stCondLst>
                                        </p:cTn>
                                        <p:tgtEl>
                                          <p:spTgt spid="22">
                                            <p:txEl>
                                              <p:pRg st="5" end="5"/>
                                            </p:txEl>
                                          </p:spTgt>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p:cNvSpPr>
          <p:nvPr>
            <p:ph type="title" idx="4294967295"/>
          </p:nvPr>
        </p:nvSpPr>
        <p:spPr>
          <a:xfrm>
            <a:off x="457200" y="-26988"/>
            <a:ext cx="8229600" cy="1143001"/>
          </a:xfrm>
        </p:spPr>
        <p:txBody>
          <a:bodyPr/>
          <a:lstStyle/>
          <a:p>
            <a:pPr eaLnBrk="1" hangingPunct="1"/>
            <a:r>
              <a:rPr lang="en-US" smtClean="0"/>
              <a:t>CSH Algorithm – recap</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468313" y="1268413"/>
            <a:ext cx="8229600" cy="4968875"/>
          </a:xfrm>
          <a:prstGeom prst="rect">
            <a:avLst/>
          </a:prstGeom>
          <a:noFill/>
          <a:ln w="9525">
            <a:noFill/>
            <a:miter lim="800000"/>
            <a:headEnd/>
            <a:tailEnd/>
          </a:ln>
        </p:spPr>
        <p:txBody>
          <a:bodyPr/>
          <a:lstStyle/>
          <a:p>
            <a:pPr algn="l" rtl="0">
              <a:spcBef>
                <a:spcPct val="20000"/>
              </a:spcBef>
              <a:buFont typeface="Arial" charset="0"/>
              <a:buNone/>
              <a:defRPr/>
            </a:pPr>
            <a:r>
              <a:rPr lang="en-US" sz="3600" b="1" dirty="0">
                <a:solidFill>
                  <a:srgbClr val="B2B2B2"/>
                </a:solidFill>
                <a:latin typeface="Calibri" pitchFamily="34" charset="0"/>
              </a:rPr>
              <a:t>Preprocessing</a:t>
            </a:r>
            <a:r>
              <a:rPr lang="en-US" sz="3600" dirty="0">
                <a:solidFill>
                  <a:srgbClr val="B2B2B2"/>
                </a:solidFill>
                <a:latin typeface="Calibri" pitchFamily="34" charset="0"/>
              </a:rPr>
              <a:t>:</a:t>
            </a:r>
          </a:p>
          <a:p>
            <a:pPr marL="457200" indent="-457200" algn="l" rtl="0">
              <a:spcBef>
                <a:spcPct val="20000"/>
              </a:spcBef>
              <a:buFont typeface="Arial" pitchFamily="34" charset="0"/>
              <a:buChar char="•"/>
              <a:defRPr/>
            </a:pPr>
            <a:r>
              <a:rPr lang="en-US" sz="3000" dirty="0">
                <a:solidFill>
                  <a:srgbClr val="B2B2B2"/>
                </a:solidFill>
                <a:latin typeface="Calibri" pitchFamily="34" charset="0"/>
              </a:rPr>
              <a:t>Project A’s and B’s patches on WH vectors</a:t>
            </a:r>
          </a:p>
          <a:p>
            <a:pPr algn="l" rtl="0">
              <a:spcBef>
                <a:spcPct val="20000"/>
              </a:spcBef>
              <a:buFont typeface="Arial" charset="0"/>
              <a:buNone/>
              <a:defRPr/>
            </a:pPr>
            <a:r>
              <a:rPr lang="en-US" sz="3600" b="1" dirty="0">
                <a:solidFill>
                  <a:srgbClr val="B2B2B2"/>
                </a:solidFill>
                <a:latin typeface="Calibri" pitchFamily="34" charset="0"/>
              </a:rPr>
              <a:t>Iterate</a:t>
            </a:r>
            <a:r>
              <a:rPr lang="en-US" sz="3600" dirty="0">
                <a:solidFill>
                  <a:srgbClr val="B2B2B2"/>
                </a:solidFill>
                <a:latin typeface="Calibri" pitchFamily="34" charset="0"/>
              </a:rPr>
              <a:t> (typically 1-3 times):</a:t>
            </a:r>
          </a:p>
          <a:p>
            <a:pPr marL="457200" indent="-457200" algn="l" rtl="0">
              <a:spcBef>
                <a:spcPct val="20000"/>
              </a:spcBef>
              <a:buFont typeface="Arial" pitchFamily="34" charset="0"/>
              <a:buChar char="•"/>
              <a:defRPr/>
            </a:pPr>
            <a:r>
              <a:rPr lang="en-US" sz="3000" dirty="0">
                <a:latin typeface="Calibri" pitchFamily="34" charset="0"/>
              </a:rPr>
              <a:t>Hash patches into a table</a:t>
            </a:r>
          </a:p>
          <a:p>
            <a:pPr marL="457200" indent="-457200" algn="l" rtl="0">
              <a:spcBef>
                <a:spcPct val="20000"/>
              </a:spcBef>
              <a:buFont typeface="Arial" pitchFamily="34" charset="0"/>
              <a:buChar char="•"/>
              <a:defRPr/>
            </a:pPr>
            <a:r>
              <a:rPr lang="en-US" sz="3000" dirty="0">
                <a:solidFill>
                  <a:srgbClr val="B2B2B2"/>
                </a:solidFill>
                <a:latin typeface="Calibri" pitchFamily="34" charset="0"/>
              </a:rPr>
              <a:t>For each patch in A</a:t>
            </a:r>
          </a:p>
          <a:p>
            <a:pPr marL="857250" lvl="1" indent="-457200" algn="l" rtl="0">
              <a:spcBef>
                <a:spcPct val="20000"/>
              </a:spcBef>
              <a:buFont typeface="Arial" pitchFamily="34" charset="0"/>
              <a:buChar char="•"/>
              <a:defRPr/>
            </a:pPr>
            <a:r>
              <a:rPr lang="en-US" sz="2600" dirty="0">
                <a:solidFill>
                  <a:srgbClr val="B2B2B2"/>
                </a:solidFill>
                <a:latin typeface="Calibri" pitchFamily="34" charset="0"/>
              </a:rPr>
              <a:t>Create candidate patches in B</a:t>
            </a:r>
          </a:p>
          <a:p>
            <a:pPr marL="857250" lvl="1" indent="-457200" algn="l" rtl="0">
              <a:spcBef>
                <a:spcPct val="20000"/>
              </a:spcBef>
              <a:buFont typeface="Arial" pitchFamily="34" charset="0"/>
              <a:buChar char="•"/>
              <a:defRPr/>
            </a:pPr>
            <a:r>
              <a:rPr lang="en-US" sz="2600" dirty="0">
                <a:solidFill>
                  <a:srgbClr val="B2B2B2"/>
                </a:solidFill>
                <a:latin typeface="Calibri" pitchFamily="34" charset="0"/>
              </a:rPr>
              <a:t>Pick the best one</a:t>
            </a:r>
          </a:p>
          <a:p>
            <a:pPr marL="914400" lvl="1" indent="-514350" algn="l" rtl="0">
              <a:spcBef>
                <a:spcPct val="20000"/>
              </a:spcBef>
              <a:buFont typeface="Arial" charset="0"/>
              <a:buChar char="–"/>
              <a:defRPr/>
            </a:pPr>
            <a:endParaRPr lang="en-US" sz="2600" dirty="0">
              <a:solidFill>
                <a:srgbClr val="B2B2B2"/>
              </a:solidFill>
              <a:latin typeface="Calibri" pitchFamily="34" charset="0"/>
            </a:endParaRPr>
          </a:p>
          <a:p>
            <a:pPr algn="l" rtl="0">
              <a:spcBef>
                <a:spcPct val="20000"/>
              </a:spcBef>
              <a:buFont typeface="Arial" charset="0"/>
              <a:buNone/>
              <a:defRPr/>
            </a:pPr>
            <a:r>
              <a:rPr lang="en-US" sz="2800" dirty="0">
                <a:solidFill>
                  <a:srgbClr val="FF0000"/>
                </a:solidFill>
                <a:latin typeface="Calibri" pitchFamily="34" charset="0"/>
              </a:rPr>
              <a:t>*</a:t>
            </a:r>
            <a:r>
              <a:rPr lang="en-US" sz="2800" dirty="0">
                <a:latin typeface="Calibri" pitchFamily="34" charset="0"/>
              </a:rPr>
              <a:t> </a:t>
            </a:r>
            <a:r>
              <a:rPr lang="en-US" sz="2400" dirty="0">
                <a:latin typeface="Calibri" pitchFamily="34" charset="0"/>
              </a:rPr>
              <a:t>further details in the paper</a:t>
            </a:r>
          </a:p>
          <a:p>
            <a:pPr algn="l" rtl="0">
              <a:spcBef>
                <a:spcPct val="20000"/>
              </a:spcBef>
              <a:buFont typeface="Arial" charset="0"/>
              <a:buNone/>
              <a:defRPr/>
            </a:pPr>
            <a:endParaRPr lang="en-US" sz="3200" dirty="0">
              <a:latin typeface="Calibri" pitchFamily="34" charset="0"/>
            </a:endParaRPr>
          </a:p>
        </p:txBody>
      </p:sp>
      <p:sp>
        <p:nvSpPr>
          <p:cNvPr id="2" name="Rectangle 1"/>
          <p:cNvSpPr/>
          <p:nvPr/>
        </p:nvSpPr>
        <p:spPr>
          <a:xfrm>
            <a:off x="5724525" y="5084763"/>
            <a:ext cx="1295400" cy="1008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7524750" y="5084763"/>
            <a:ext cx="1295400" cy="1008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50" name="TextBox 2"/>
          <p:cNvSpPr txBox="1">
            <a:spLocks noChangeArrowheads="1"/>
          </p:cNvSpPr>
          <p:nvPr/>
        </p:nvSpPr>
        <p:spPr bwMode="auto">
          <a:xfrm>
            <a:off x="6134100" y="4614863"/>
            <a:ext cx="504825" cy="554037"/>
          </a:xfrm>
          <a:prstGeom prst="rect">
            <a:avLst/>
          </a:prstGeom>
          <a:noFill/>
          <a:ln w="9525">
            <a:noFill/>
            <a:miter lim="800000"/>
            <a:headEnd/>
            <a:tailEnd/>
          </a:ln>
        </p:spPr>
        <p:txBody>
          <a:bodyPr>
            <a:spAutoFit/>
          </a:bodyPr>
          <a:lstStyle/>
          <a:p>
            <a:pPr algn="l"/>
            <a:r>
              <a:rPr lang="en-US" sz="3000">
                <a:solidFill>
                  <a:srgbClr val="1F497D"/>
                </a:solidFill>
              </a:rPr>
              <a:t>A</a:t>
            </a:r>
            <a:endParaRPr lang="en-US"/>
          </a:p>
        </p:txBody>
      </p:sp>
      <p:sp>
        <p:nvSpPr>
          <p:cNvPr id="57351" name="TextBox 7"/>
          <p:cNvSpPr txBox="1">
            <a:spLocks noChangeArrowheads="1"/>
          </p:cNvSpPr>
          <p:nvPr/>
        </p:nvSpPr>
        <p:spPr bwMode="auto">
          <a:xfrm>
            <a:off x="7956550" y="4614863"/>
            <a:ext cx="503238" cy="554037"/>
          </a:xfrm>
          <a:prstGeom prst="rect">
            <a:avLst/>
          </a:prstGeom>
          <a:noFill/>
          <a:ln w="9525">
            <a:noFill/>
            <a:miter lim="800000"/>
            <a:headEnd/>
            <a:tailEnd/>
          </a:ln>
        </p:spPr>
        <p:txBody>
          <a:bodyPr>
            <a:spAutoFit/>
          </a:bodyPr>
          <a:lstStyle/>
          <a:p>
            <a:pPr algn="l"/>
            <a:r>
              <a:rPr lang="en-US" sz="3000">
                <a:solidFill>
                  <a:srgbClr val="1F497D"/>
                </a:solidFill>
              </a:rPr>
              <a:t>B</a:t>
            </a:r>
            <a:endParaRPr lang="en-US" b="1"/>
          </a:p>
        </p:txBody>
      </p:sp>
      <p:cxnSp>
        <p:nvCxnSpPr>
          <p:cNvPr id="9" name="Straight Arrow Connector 8"/>
          <p:cNvCxnSpPr/>
          <p:nvPr/>
        </p:nvCxnSpPr>
        <p:spPr>
          <a:xfrm>
            <a:off x="7100888" y="5589588"/>
            <a:ext cx="36036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33726"/>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2" name="Rectangle 2"/>
          <p:cNvSpPr>
            <a:spLocks noGrp="1"/>
          </p:cNvSpPr>
          <p:nvPr>
            <p:ph type="title" idx="4294967295"/>
          </p:nvPr>
        </p:nvSpPr>
        <p:spPr>
          <a:xfrm>
            <a:off x="457200" y="-26988"/>
            <a:ext cx="8229600" cy="1143001"/>
          </a:xfrm>
        </p:spPr>
        <p:txBody>
          <a:bodyPr/>
          <a:lstStyle/>
          <a:p>
            <a:pPr eaLnBrk="1" hangingPunct="1"/>
            <a:r>
              <a:rPr lang="en-US" smtClean="0"/>
              <a:t>CSH Algorithm – Hashing</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noRot="1" noChangeAspect="1" noMove="1" noResize="1" noEditPoints="1" noAdjustHandles="1" noChangeArrowheads="1" noChangeShapeType="1" noTextEdit="1"/>
          </p:cNvSpPr>
          <p:nvPr/>
        </p:nvSpPr>
        <p:spPr bwMode="auto">
          <a:xfrm>
            <a:off x="468313" y="1268413"/>
            <a:ext cx="8229600" cy="4968875"/>
          </a:xfrm>
          <a:prstGeom prst="rect">
            <a:avLst/>
          </a:prstGeom>
          <a:blipFill rotWithShape="1">
            <a:blip r:embed="rId5"/>
            <a:stretch>
              <a:fillRect l="-1704" t="-1595"/>
            </a:stretch>
          </a:blipFill>
          <a:ln w="9525">
            <a:noFill/>
            <a:miter lim="800000"/>
            <a:headEnd/>
            <a:tailEnd/>
          </a:ln>
        </p:spPr>
        <p:txBody>
          <a:bodyPr/>
          <a:lstStyle/>
          <a:p>
            <a:pPr>
              <a:defRPr/>
            </a:pPr>
            <a:r>
              <a:rPr lang="en-US">
                <a:noFill/>
              </a:rPr>
              <a:t> </a:t>
            </a:r>
          </a:p>
        </p:txBody>
      </p:sp>
      <p:graphicFrame>
        <p:nvGraphicFramePr>
          <p:cNvPr id="3" name="Object 63"/>
          <p:cNvGraphicFramePr>
            <a:graphicFrameLocks noChangeAspect="1"/>
          </p:cNvGraphicFramePr>
          <p:nvPr/>
        </p:nvGraphicFramePr>
        <p:xfrm>
          <a:off x="5259388" y="1373188"/>
          <a:ext cx="2408237" cy="442912"/>
        </p:xfrm>
        <a:graphic>
          <a:graphicData uri="http://schemas.openxmlformats.org/presentationml/2006/ole">
            <p:oleObj spid="_x0000_s17471" name="משוואה" r:id="rId6" imgW="1371600" imgH="228600" progId="Equation.3">
              <p:embed/>
            </p:oleObj>
          </a:graphicData>
        </a:graphic>
      </p:graphicFrame>
      <p:grpSp>
        <p:nvGrpSpPr>
          <p:cNvPr id="11" name="Group 10"/>
          <p:cNvGrpSpPr>
            <a:grpSpLocks/>
          </p:cNvGrpSpPr>
          <p:nvPr/>
        </p:nvGrpSpPr>
        <p:grpSpPr bwMode="auto">
          <a:xfrm>
            <a:off x="4894263" y="4383088"/>
            <a:ext cx="3816350" cy="4443412"/>
            <a:chOff x="4893628" y="4382594"/>
            <a:chExt cx="3816350" cy="4443242"/>
          </a:xfrm>
        </p:grpSpPr>
        <p:sp>
          <p:nvSpPr>
            <p:cNvPr id="17493" name="Line 20"/>
            <p:cNvSpPr>
              <a:spLocks noChangeShapeType="1"/>
            </p:cNvSpPr>
            <p:nvPr/>
          </p:nvSpPr>
          <p:spPr bwMode="auto">
            <a:xfrm rot="674555" flipV="1">
              <a:off x="4893628" y="4950945"/>
              <a:ext cx="3816350" cy="0"/>
            </a:xfrm>
            <a:prstGeom prst="line">
              <a:avLst/>
            </a:prstGeom>
            <a:noFill/>
            <a:ln w="19050">
              <a:solidFill>
                <a:srgbClr val="FF6600"/>
              </a:solidFill>
              <a:round/>
              <a:headEnd/>
              <a:tailEnd/>
            </a:ln>
          </p:spPr>
          <p:txBody>
            <a:bodyPr/>
            <a:lstStyle/>
            <a:p>
              <a:endParaRPr lang="he-IL"/>
            </a:p>
          </p:txBody>
        </p:sp>
        <p:sp>
          <p:nvSpPr>
            <p:cNvPr id="17494" name="Line 21"/>
            <p:cNvSpPr>
              <a:spLocks noChangeShapeType="1"/>
            </p:cNvSpPr>
            <p:nvPr/>
          </p:nvSpPr>
          <p:spPr bwMode="auto">
            <a:xfrm rot="6074555" flipV="1">
              <a:off x="3107954" y="6409236"/>
              <a:ext cx="3598862" cy="0"/>
            </a:xfrm>
            <a:prstGeom prst="line">
              <a:avLst/>
            </a:prstGeom>
            <a:noFill/>
            <a:ln w="19050" cap="rnd">
              <a:solidFill>
                <a:srgbClr val="FF6600"/>
              </a:solidFill>
              <a:prstDash val="sysDot"/>
              <a:round/>
              <a:headEnd/>
              <a:tailEnd/>
            </a:ln>
          </p:spPr>
          <p:txBody>
            <a:bodyPr/>
            <a:lstStyle/>
            <a:p>
              <a:endParaRPr lang="he-IL"/>
            </a:p>
          </p:txBody>
        </p:sp>
        <p:sp>
          <p:nvSpPr>
            <p:cNvPr id="17495" name="Line 22"/>
            <p:cNvSpPr>
              <a:spLocks noChangeShapeType="1"/>
            </p:cNvSpPr>
            <p:nvPr/>
          </p:nvSpPr>
          <p:spPr bwMode="auto">
            <a:xfrm rot="6074555" flipV="1">
              <a:off x="3624928" y="6510874"/>
              <a:ext cx="3598862" cy="0"/>
            </a:xfrm>
            <a:prstGeom prst="line">
              <a:avLst/>
            </a:prstGeom>
            <a:noFill/>
            <a:ln w="19050" cap="rnd">
              <a:solidFill>
                <a:srgbClr val="FF6600"/>
              </a:solidFill>
              <a:prstDash val="sysDot"/>
              <a:round/>
              <a:headEnd/>
              <a:tailEnd/>
            </a:ln>
          </p:spPr>
          <p:txBody>
            <a:bodyPr/>
            <a:lstStyle/>
            <a:p>
              <a:endParaRPr lang="he-IL"/>
            </a:p>
          </p:txBody>
        </p:sp>
        <p:sp>
          <p:nvSpPr>
            <p:cNvPr id="17496" name="Line 24"/>
            <p:cNvSpPr>
              <a:spLocks noChangeShapeType="1"/>
            </p:cNvSpPr>
            <p:nvPr/>
          </p:nvSpPr>
          <p:spPr bwMode="auto">
            <a:xfrm rot="6074555" flipV="1">
              <a:off x="4661914" y="6717820"/>
              <a:ext cx="3598862" cy="0"/>
            </a:xfrm>
            <a:prstGeom prst="line">
              <a:avLst/>
            </a:prstGeom>
            <a:noFill/>
            <a:ln w="19050" cap="rnd">
              <a:solidFill>
                <a:srgbClr val="FF6600"/>
              </a:solidFill>
              <a:prstDash val="sysDot"/>
              <a:round/>
              <a:headEnd/>
              <a:tailEnd/>
            </a:ln>
          </p:spPr>
          <p:txBody>
            <a:bodyPr/>
            <a:lstStyle/>
            <a:p>
              <a:endParaRPr lang="he-IL"/>
            </a:p>
          </p:txBody>
        </p:sp>
        <p:sp>
          <p:nvSpPr>
            <p:cNvPr id="17497" name="Line 26"/>
            <p:cNvSpPr>
              <a:spLocks noChangeShapeType="1"/>
            </p:cNvSpPr>
            <p:nvPr/>
          </p:nvSpPr>
          <p:spPr bwMode="auto">
            <a:xfrm rot="6074555" flipV="1">
              <a:off x="5697887" y="6923543"/>
              <a:ext cx="3598862" cy="0"/>
            </a:xfrm>
            <a:prstGeom prst="line">
              <a:avLst/>
            </a:prstGeom>
            <a:noFill/>
            <a:ln w="19050" cap="rnd">
              <a:solidFill>
                <a:srgbClr val="FF6600"/>
              </a:solidFill>
              <a:prstDash val="sysDot"/>
              <a:round/>
              <a:headEnd/>
              <a:tailEnd/>
            </a:ln>
          </p:spPr>
          <p:txBody>
            <a:bodyPr/>
            <a:lstStyle/>
            <a:p>
              <a:endParaRPr lang="he-IL"/>
            </a:p>
          </p:txBody>
        </p:sp>
        <p:sp>
          <p:nvSpPr>
            <p:cNvPr id="17498" name="Line 27"/>
            <p:cNvSpPr>
              <a:spLocks noChangeShapeType="1"/>
            </p:cNvSpPr>
            <p:nvPr/>
          </p:nvSpPr>
          <p:spPr bwMode="auto">
            <a:xfrm rot="6074555" flipV="1">
              <a:off x="6215874" y="7026405"/>
              <a:ext cx="3598862" cy="0"/>
            </a:xfrm>
            <a:prstGeom prst="line">
              <a:avLst/>
            </a:prstGeom>
            <a:noFill/>
            <a:ln w="19050" cap="rnd">
              <a:solidFill>
                <a:srgbClr val="FF6600"/>
              </a:solidFill>
              <a:prstDash val="sysDot"/>
              <a:round/>
              <a:headEnd/>
              <a:tailEnd/>
            </a:ln>
          </p:spPr>
          <p:txBody>
            <a:bodyPr/>
            <a:lstStyle/>
            <a:p>
              <a:endParaRPr lang="he-IL"/>
            </a:p>
          </p:txBody>
        </p:sp>
        <p:sp>
          <p:nvSpPr>
            <p:cNvPr id="17499" name="Text Box 30"/>
            <p:cNvSpPr txBox="1">
              <a:spLocks noChangeArrowheads="1"/>
            </p:cNvSpPr>
            <p:nvPr/>
          </p:nvSpPr>
          <p:spPr bwMode="auto">
            <a:xfrm rot="672688">
              <a:off x="5457332" y="4382594"/>
              <a:ext cx="215900" cy="366712"/>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1</a:t>
              </a:r>
            </a:p>
          </p:txBody>
        </p:sp>
        <p:sp>
          <p:nvSpPr>
            <p:cNvPr id="17500" name="Text Box 31"/>
            <p:cNvSpPr txBox="1">
              <a:spLocks noChangeArrowheads="1"/>
            </p:cNvSpPr>
            <p:nvPr/>
          </p:nvSpPr>
          <p:spPr bwMode="auto">
            <a:xfrm rot="672688">
              <a:off x="6266726" y="4560875"/>
              <a:ext cx="215900" cy="366712"/>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2</a:t>
              </a:r>
            </a:p>
          </p:txBody>
        </p:sp>
        <p:sp>
          <p:nvSpPr>
            <p:cNvPr id="17501" name="Text Box 32"/>
            <p:cNvSpPr txBox="1">
              <a:spLocks noChangeArrowheads="1"/>
            </p:cNvSpPr>
            <p:nvPr/>
          </p:nvSpPr>
          <p:spPr bwMode="auto">
            <a:xfrm rot="672688">
              <a:off x="7269886" y="4757849"/>
              <a:ext cx="215900" cy="366712"/>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3</a:t>
              </a:r>
            </a:p>
          </p:txBody>
        </p:sp>
        <p:sp>
          <p:nvSpPr>
            <p:cNvPr id="17502" name="Text Box 33"/>
            <p:cNvSpPr txBox="1">
              <a:spLocks noChangeArrowheads="1"/>
            </p:cNvSpPr>
            <p:nvPr/>
          </p:nvSpPr>
          <p:spPr bwMode="auto">
            <a:xfrm rot="672688">
              <a:off x="8066926" y="4911390"/>
              <a:ext cx="215900" cy="366712"/>
            </a:xfrm>
            <a:prstGeom prst="rect">
              <a:avLst/>
            </a:prstGeom>
            <a:noFill/>
            <a:ln w="9525">
              <a:noFill/>
              <a:miter lim="800000"/>
              <a:headEnd/>
              <a:tailEnd/>
            </a:ln>
          </p:spPr>
          <p:txBody>
            <a:bodyPr>
              <a:spAutoFit/>
            </a:bodyPr>
            <a:lstStyle/>
            <a:p>
              <a:pPr>
                <a:spcBef>
                  <a:spcPct val="50000"/>
                </a:spcBef>
              </a:pPr>
              <a:r>
                <a:rPr lang="en-US">
                  <a:solidFill>
                    <a:srgbClr val="FF6600"/>
                  </a:solidFill>
                  <a:latin typeface="Times New Roman" pitchFamily="18" charset="0"/>
                </a:rPr>
                <a:t>4</a:t>
              </a:r>
            </a:p>
          </p:txBody>
        </p:sp>
      </p:grpSp>
      <p:grpSp>
        <p:nvGrpSpPr>
          <p:cNvPr id="172032" name="Group 172031"/>
          <p:cNvGrpSpPr>
            <a:grpSpLocks/>
          </p:cNvGrpSpPr>
          <p:nvPr/>
        </p:nvGrpSpPr>
        <p:grpSpPr bwMode="auto">
          <a:xfrm>
            <a:off x="357188" y="4384675"/>
            <a:ext cx="3876675" cy="4562475"/>
            <a:chOff x="357337" y="4385159"/>
            <a:chExt cx="3876419" cy="4561924"/>
          </a:xfrm>
        </p:grpSpPr>
        <p:sp>
          <p:nvSpPr>
            <p:cNvPr id="17478" name="Line 37"/>
            <p:cNvSpPr>
              <a:spLocks noChangeShapeType="1"/>
            </p:cNvSpPr>
            <p:nvPr/>
          </p:nvSpPr>
          <p:spPr bwMode="auto">
            <a:xfrm rot="4596289" flipV="1">
              <a:off x="-647939" y="7147652"/>
              <a:ext cx="3598862" cy="0"/>
            </a:xfrm>
            <a:prstGeom prst="line">
              <a:avLst/>
            </a:prstGeom>
            <a:noFill/>
            <a:ln w="19050" cap="rnd">
              <a:solidFill>
                <a:srgbClr val="008000"/>
              </a:solidFill>
              <a:prstDash val="sysDot"/>
              <a:round/>
              <a:headEnd/>
              <a:tailEnd/>
            </a:ln>
          </p:spPr>
          <p:txBody>
            <a:bodyPr/>
            <a:lstStyle/>
            <a:p>
              <a:endParaRPr lang="he-IL"/>
            </a:p>
          </p:txBody>
        </p:sp>
        <p:grpSp>
          <p:nvGrpSpPr>
            <p:cNvPr id="17479" name="Group 7"/>
            <p:cNvGrpSpPr>
              <a:grpSpLocks/>
            </p:cNvGrpSpPr>
            <p:nvPr/>
          </p:nvGrpSpPr>
          <p:grpSpPr bwMode="auto">
            <a:xfrm>
              <a:off x="357337" y="4385159"/>
              <a:ext cx="3876419" cy="4537967"/>
              <a:chOff x="357337" y="4385159"/>
              <a:chExt cx="3876419" cy="4537967"/>
            </a:xfrm>
          </p:grpSpPr>
          <p:sp>
            <p:nvSpPr>
              <p:cNvPr id="17480" name="Line 36"/>
              <p:cNvSpPr>
                <a:spLocks noChangeShapeType="1"/>
              </p:cNvSpPr>
              <p:nvPr/>
            </p:nvSpPr>
            <p:spPr bwMode="auto">
              <a:xfrm rot="20796289" flipV="1">
                <a:off x="357337" y="5032377"/>
                <a:ext cx="3816350" cy="0"/>
              </a:xfrm>
              <a:prstGeom prst="line">
                <a:avLst/>
              </a:prstGeom>
              <a:noFill/>
              <a:ln w="19050">
                <a:solidFill>
                  <a:srgbClr val="008000"/>
                </a:solidFill>
                <a:round/>
                <a:headEnd/>
                <a:tailEnd/>
              </a:ln>
            </p:spPr>
            <p:txBody>
              <a:bodyPr/>
              <a:lstStyle/>
              <a:p>
                <a:endParaRPr lang="he-IL"/>
              </a:p>
            </p:txBody>
          </p:sp>
          <p:sp>
            <p:nvSpPr>
              <p:cNvPr id="17481" name="Line 38"/>
              <p:cNvSpPr>
                <a:spLocks noChangeShapeType="1"/>
              </p:cNvSpPr>
              <p:nvPr/>
            </p:nvSpPr>
            <p:spPr bwMode="auto">
              <a:xfrm rot="4596289" flipV="1">
                <a:off x="-338955" y="7123695"/>
                <a:ext cx="3598862" cy="0"/>
              </a:xfrm>
              <a:prstGeom prst="line">
                <a:avLst/>
              </a:prstGeom>
              <a:noFill/>
              <a:ln w="19050" cap="rnd">
                <a:solidFill>
                  <a:srgbClr val="008000"/>
                </a:solidFill>
                <a:prstDash val="sysDot"/>
                <a:round/>
                <a:headEnd/>
                <a:tailEnd/>
              </a:ln>
            </p:spPr>
            <p:txBody>
              <a:bodyPr/>
              <a:lstStyle/>
              <a:p>
                <a:endParaRPr lang="he-IL"/>
              </a:p>
            </p:txBody>
          </p:sp>
          <p:sp>
            <p:nvSpPr>
              <p:cNvPr id="17482" name="Line 39"/>
              <p:cNvSpPr>
                <a:spLocks noChangeShapeType="1"/>
              </p:cNvSpPr>
              <p:nvPr/>
            </p:nvSpPr>
            <p:spPr bwMode="auto">
              <a:xfrm rot="4596289" flipV="1">
                <a:off x="379482" y="6902770"/>
                <a:ext cx="3598862" cy="0"/>
              </a:xfrm>
              <a:prstGeom prst="line">
                <a:avLst/>
              </a:prstGeom>
              <a:noFill/>
              <a:ln w="19050" cap="rnd">
                <a:solidFill>
                  <a:srgbClr val="008000"/>
                </a:solidFill>
                <a:prstDash val="sysDot"/>
                <a:round/>
                <a:headEnd/>
                <a:tailEnd/>
              </a:ln>
            </p:spPr>
            <p:txBody>
              <a:bodyPr/>
              <a:lstStyle/>
              <a:p>
                <a:endParaRPr lang="he-IL"/>
              </a:p>
            </p:txBody>
          </p:sp>
          <p:sp>
            <p:nvSpPr>
              <p:cNvPr id="17483" name="Line 40"/>
              <p:cNvSpPr>
                <a:spLocks noChangeShapeType="1"/>
              </p:cNvSpPr>
              <p:nvPr/>
            </p:nvSpPr>
            <p:spPr bwMode="auto">
              <a:xfrm rot="4596289" flipV="1">
                <a:off x="893193" y="6780329"/>
                <a:ext cx="3598862" cy="0"/>
              </a:xfrm>
              <a:prstGeom prst="line">
                <a:avLst/>
              </a:prstGeom>
              <a:noFill/>
              <a:ln w="19050" cap="rnd">
                <a:solidFill>
                  <a:srgbClr val="008000"/>
                </a:solidFill>
                <a:prstDash val="sysDot"/>
                <a:round/>
                <a:headEnd/>
                <a:tailEnd/>
              </a:ln>
            </p:spPr>
            <p:txBody>
              <a:bodyPr/>
              <a:lstStyle/>
              <a:p>
                <a:endParaRPr lang="he-IL"/>
              </a:p>
            </p:txBody>
          </p:sp>
          <p:sp>
            <p:nvSpPr>
              <p:cNvPr id="17484" name="Line 41"/>
              <p:cNvSpPr>
                <a:spLocks noChangeShapeType="1"/>
              </p:cNvSpPr>
              <p:nvPr/>
            </p:nvSpPr>
            <p:spPr bwMode="auto">
              <a:xfrm rot="4596289" flipV="1">
                <a:off x="1404784" y="6658628"/>
                <a:ext cx="3598862" cy="0"/>
              </a:xfrm>
              <a:prstGeom prst="line">
                <a:avLst/>
              </a:prstGeom>
              <a:noFill/>
              <a:ln w="19050" cap="rnd">
                <a:solidFill>
                  <a:srgbClr val="008000"/>
                </a:solidFill>
                <a:prstDash val="sysDot"/>
                <a:round/>
                <a:headEnd/>
                <a:tailEnd/>
              </a:ln>
            </p:spPr>
            <p:txBody>
              <a:bodyPr/>
              <a:lstStyle/>
              <a:p>
                <a:endParaRPr lang="he-IL"/>
              </a:p>
            </p:txBody>
          </p:sp>
          <p:sp>
            <p:nvSpPr>
              <p:cNvPr id="17485" name="Line 42"/>
              <p:cNvSpPr>
                <a:spLocks noChangeShapeType="1"/>
              </p:cNvSpPr>
              <p:nvPr/>
            </p:nvSpPr>
            <p:spPr bwMode="auto">
              <a:xfrm rot="4596289" flipV="1">
                <a:off x="2139677" y="6503057"/>
                <a:ext cx="3598862" cy="0"/>
              </a:xfrm>
              <a:prstGeom prst="line">
                <a:avLst/>
              </a:prstGeom>
              <a:noFill/>
              <a:ln w="19050" cap="rnd">
                <a:solidFill>
                  <a:srgbClr val="008000"/>
                </a:solidFill>
                <a:prstDash val="sysDot"/>
                <a:round/>
                <a:headEnd/>
                <a:tailEnd/>
              </a:ln>
            </p:spPr>
            <p:txBody>
              <a:bodyPr/>
              <a:lstStyle/>
              <a:p>
                <a:endParaRPr lang="he-IL"/>
              </a:p>
            </p:txBody>
          </p:sp>
          <p:sp>
            <p:nvSpPr>
              <p:cNvPr id="17486" name="Line 43"/>
              <p:cNvSpPr>
                <a:spLocks noChangeShapeType="1"/>
              </p:cNvSpPr>
              <p:nvPr/>
            </p:nvSpPr>
            <p:spPr bwMode="auto">
              <a:xfrm rot="4596289" flipV="1">
                <a:off x="2434325" y="6413005"/>
                <a:ext cx="3598862" cy="0"/>
              </a:xfrm>
              <a:prstGeom prst="line">
                <a:avLst/>
              </a:prstGeom>
              <a:noFill/>
              <a:ln w="19050" cap="rnd">
                <a:solidFill>
                  <a:srgbClr val="008000"/>
                </a:solidFill>
                <a:prstDash val="sysDot"/>
                <a:round/>
                <a:headEnd/>
                <a:tailEnd/>
              </a:ln>
            </p:spPr>
            <p:txBody>
              <a:bodyPr/>
              <a:lstStyle/>
              <a:p>
                <a:endParaRPr lang="he-IL"/>
              </a:p>
            </p:txBody>
          </p:sp>
          <p:sp>
            <p:nvSpPr>
              <p:cNvPr id="17487" name="Text Box 44"/>
              <p:cNvSpPr txBox="1">
                <a:spLocks noChangeArrowheads="1"/>
              </p:cNvSpPr>
              <p:nvPr/>
            </p:nvSpPr>
            <p:spPr bwMode="auto">
              <a:xfrm rot="-805578">
                <a:off x="3558817" y="4385159"/>
                <a:ext cx="215900" cy="366712"/>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6</a:t>
                </a:r>
              </a:p>
            </p:txBody>
          </p:sp>
          <p:sp>
            <p:nvSpPr>
              <p:cNvPr id="17488" name="Text Box 45"/>
              <p:cNvSpPr txBox="1">
                <a:spLocks noChangeArrowheads="1"/>
              </p:cNvSpPr>
              <p:nvPr/>
            </p:nvSpPr>
            <p:spPr bwMode="auto">
              <a:xfrm rot="-805578">
                <a:off x="777950" y="5040537"/>
                <a:ext cx="215900" cy="366712"/>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1</a:t>
                </a:r>
              </a:p>
            </p:txBody>
          </p:sp>
          <p:sp>
            <p:nvSpPr>
              <p:cNvPr id="17489" name="Text Box 46"/>
              <p:cNvSpPr txBox="1">
                <a:spLocks noChangeArrowheads="1"/>
              </p:cNvSpPr>
              <p:nvPr/>
            </p:nvSpPr>
            <p:spPr bwMode="auto">
              <a:xfrm rot="-805578">
                <a:off x="1292140" y="4917790"/>
                <a:ext cx="215900" cy="366712"/>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2</a:t>
                </a:r>
              </a:p>
            </p:txBody>
          </p:sp>
          <p:sp>
            <p:nvSpPr>
              <p:cNvPr id="17490" name="Text Box 47"/>
              <p:cNvSpPr txBox="1">
                <a:spLocks noChangeArrowheads="1"/>
              </p:cNvSpPr>
              <p:nvPr/>
            </p:nvSpPr>
            <p:spPr bwMode="auto">
              <a:xfrm rot="-805578">
                <a:off x="1921162" y="4781237"/>
                <a:ext cx="215900" cy="366712"/>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3</a:t>
                </a:r>
              </a:p>
            </p:txBody>
          </p:sp>
          <p:sp>
            <p:nvSpPr>
              <p:cNvPr id="17491" name="Text Box 48"/>
              <p:cNvSpPr txBox="1">
                <a:spLocks noChangeArrowheads="1"/>
              </p:cNvSpPr>
              <p:nvPr/>
            </p:nvSpPr>
            <p:spPr bwMode="auto">
              <a:xfrm rot="-805578">
                <a:off x="2407951" y="4660317"/>
                <a:ext cx="215900" cy="366712"/>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4</a:t>
                </a:r>
              </a:p>
            </p:txBody>
          </p:sp>
          <p:sp>
            <p:nvSpPr>
              <p:cNvPr id="17492" name="Text Box 49"/>
              <p:cNvSpPr txBox="1">
                <a:spLocks noChangeArrowheads="1"/>
              </p:cNvSpPr>
              <p:nvPr/>
            </p:nvSpPr>
            <p:spPr bwMode="auto">
              <a:xfrm rot="-805578">
                <a:off x="3046171" y="4507537"/>
                <a:ext cx="215900" cy="366712"/>
              </a:xfrm>
              <a:prstGeom prst="rect">
                <a:avLst/>
              </a:prstGeom>
              <a:noFill/>
              <a:ln w="9525">
                <a:noFill/>
                <a:miter lim="800000"/>
                <a:headEnd/>
                <a:tailEnd/>
              </a:ln>
            </p:spPr>
            <p:txBody>
              <a:bodyPr>
                <a:spAutoFit/>
              </a:bodyPr>
              <a:lstStyle/>
              <a:p>
                <a:pPr>
                  <a:spcBef>
                    <a:spcPct val="50000"/>
                  </a:spcBef>
                </a:pPr>
                <a:r>
                  <a:rPr lang="en-US">
                    <a:solidFill>
                      <a:srgbClr val="008000"/>
                    </a:solidFill>
                    <a:latin typeface="Times New Roman" pitchFamily="18" charset="0"/>
                  </a:rPr>
                  <a:t>5</a:t>
                </a:r>
              </a:p>
            </p:txBody>
          </p:sp>
        </p:grpSp>
      </p:grpSp>
      <p:sp>
        <p:nvSpPr>
          <p:cNvPr id="5" name="Rectangle 4"/>
          <p:cNvSpPr/>
          <p:nvPr/>
        </p:nvSpPr>
        <p:spPr>
          <a:xfrm>
            <a:off x="107950" y="6657975"/>
            <a:ext cx="8928100" cy="2316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2"/>
    </p:custDataLst>
  </p:cSld>
  <p:clrMapOvr>
    <a:masterClrMapping/>
  </p:clrMapOvr>
  <p:transition spd="slow" advTm="337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20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457200" y="-26988"/>
            <a:ext cx="8229600" cy="1143001"/>
          </a:xfrm>
        </p:spPr>
        <p:txBody>
          <a:bodyPr/>
          <a:lstStyle/>
          <a:p>
            <a:pPr eaLnBrk="1" hangingPunct="1"/>
            <a:r>
              <a:rPr lang="en-US" smtClean="0"/>
              <a:t>CSH Algorithm – Hashing</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468313" y="1268413"/>
            <a:ext cx="8229600" cy="4968875"/>
          </a:xfrm>
          <a:prstGeom prst="rect">
            <a:avLst/>
          </a:prstGeom>
          <a:noFill/>
          <a:ln w="9525">
            <a:noFill/>
            <a:miter lim="800000"/>
            <a:headEnd/>
            <a:tailEnd/>
          </a:ln>
        </p:spPr>
        <p:txBody>
          <a:bodyPr/>
          <a:lstStyle/>
          <a:p>
            <a:pPr marL="342900" indent="-342900" algn="l" rtl="0">
              <a:spcBef>
                <a:spcPct val="20000"/>
              </a:spcBef>
              <a:buFont typeface="Arial" charset="0"/>
              <a:buChar char="•"/>
              <a:defRPr/>
            </a:pPr>
            <a:r>
              <a:rPr lang="en-US" sz="3200" dirty="0">
                <a:latin typeface="Calibri" pitchFamily="34" charset="0"/>
              </a:rPr>
              <a:t>The reasoning being:</a:t>
            </a:r>
            <a:endParaRPr lang="en-US" sz="3200" dirty="0">
              <a:latin typeface="Calibri" pitchFamily="34" charset="0"/>
            </a:endParaRPr>
          </a:p>
          <a:p>
            <a:pPr marL="800100" lvl="1" indent="-342900" algn="l" rtl="0">
              <a:spcBef>
                <a:spcPct val="20000"/>
              </a:spcBef>
              <a:buFont typeface="Arial" charset="0"/>
              <a:buChar char="•"/>
              <a:defRPr/>
            </a:pPr>
            <a:r>
              <a:rPr lang="en-US" sz="2800" u="sng" dirty="0">
                <a:latin typeface="Calibri" pitchFamily="34" charset="0"/>
              </a:rPr>
              <a:t>number of bins</a:t>
            </a:r>
            <a:r>
              <a:rPr lang="en-US" sz="2800" dirty="0">
                <a:latin typeface="Calibri" pitchFamily="34" charset="0"/>
              </a:rPr>
              <a:t> - relative to the dispersion of points along the projection line</a:t>
            </a:r>
          </a:p>
          <a:p>
            <a:pPr lvl="2" algn="l" rtl="0">
              <a:spcBef>
                <a:spcPct val="20000"/>
              </a:spcBef>
              <a:defRPr/>
            </a:pPr>
            <a:r>
              <a:rPr lang="en-US" sz="2800" dirty="0">
                <a:latin typeface="Calibri" pitchFamily="34" charset="0"/>
              </a:rPr>
              <a:t>	</a:t>
            </a:r>
            <a:r>
              <a:rPr lang="en-US" sz="2800" dirty="0">
                <a:latin typeface="Calibri" pitchFamily="34" charset="0"/>
              </a:rPr>
              <a:t>Less bins the higher the kernel frequency</a:t>
            </a:r>
          </a:p>
          <a:p>
            <a:pPr lvl="2" algn="l" rtl="0">
              <a:spcBef>
                <a:spcPct val="20000"/>
              </a:spcBef>
              <a:defRPr/>
            </a:pPr>
            <a:r>
              <a:rPr lang="en-US" sz="2800" dirty="0">
                <a:latin typeface="Calibri" pitchFamily="34" charset="0"/>
              </a:rPr>
              <a:t>	Less bins for color channels compared to Y</a:t>
            </a:r>
          </a:p>
          <a:p>
            <a:pPr marL="800100" lvl="1" indent="-342900" algn="l" rtl="0">
              <a:spcBef>
                <a:spcPct val="20000"/>
              </a:spcBef>
              <a:buFont typeface="Arial" charset="0"/>
              <a:buChar char="•"/>
              <a:defRPr/>
            </a:pPr>
            <a:r>
              <a:rPr lang="en-US" sz="2800" u="sng" dirty="0">
                <a:latin typeface="Calibri" pitchFamily="34" charset="0"/>
              </a:rPr>
              <a:t>spacing of bins</a:t>
            </a:r>
            <a:r>
              <a:rPr lang="en-US" sz="2800" dirty="0">
                <a:latin typeface="Calibri" pitchFamily="34" charset="0"/>
              </a:rPr>
              <a:t> – attempting to capture a constant number of points in each bin</a:t>
            </a:r>
          </a:p>
          <a:p>
            <a:pPr lvl="1" algn="l" rtl="0">
              <a:spcBef>
                <a:spcPct val="20000"/>
              </a:spcBef>
              <a:defRPr/>
            </a:pPr>
            <a:r>
              <a:rPr lang="en-US" sz="2800" dirty="0">
                <a:latin typeface="Calibri" pitchFamily="34" charset="0"/>
              </a:rPr>
              <a:t>	</a:t>
            </a:r>
            <a:r>
              <a:rPr lang="en-US" sz="2800" dirty="0">
                <a:latin typeface="Calibri" pitchFamily="34" charset="0"/>
              </a:rPr>
              <a:t>	Use fixed percentiles </a:t>
            </a:r>
          </a:p>
          <a:p>
            <a:pPr lvl="1" algn="l" rtl="0">
              <a:spcBef>
                <a:spcPct val="20000"/>
              </a:spcBef>
              <a:defRPr/>
            </a:pPr>
            <a:r>
              <a:rPr lang="en-US" sz="2800" dirty="0">
                <a:latin typeface="Calibri" pitchFamily="34" charset="0"/>
              </a:rPr>
              <a:t>	</a:t>
            </a:r>
            <a:r>
              <a:rPr lang="en-US" sz="2800" dirty="0">
                <a:latin typeface="Calibri" pitchFamily="34" charset="0"/>
              </a:rPr>
              <a:t>	over the distribution</a:t>
            </a:r>
          </a:p>
        </p:txBody>
      </p:sp>
      <p:sp>
        <p:nvSpPr>
          <p:cNvPr id="2" name="Right Arrow 1"/>
          <p:cNvSpPr/>
          <p:nvPr/>
        </p:nvSpPr>
        <p:spPr>
          <a:xfrm>
            <a:off x="1692275" y="2924175"/>
            <a:ext cx="4318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1692275" y="3429000"/>
            <a:ext cx="4318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1692275" y="4868863"/>
            <a:ext cx="431800"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2471" name="Picture 614"/>
          <p:cNvPicPr>
            <a:picLocks noChangeArrowheads="1"/>
          </p:cNvPicPr>
          <p:nvPr/>
        </p:nvPicPr>
        <p:blipFill>
          <a:blip r:embed="rId4"/>
          <a:srcRect/>
          <a:stretch>
            <a:fillRect/>
          </a:stretch>
        </p:blipFill>
        <p:spPr bwMode="auto">
          <a:xfrm>
            <a:off x="6084888" y="4392613"/>
            <a:ext cx="2374900" cy="2339975"/>
          </a:xfrm>
          <a:prstGeom prst="rect">
            <a:avLst/>
          </a:prstGeom>
          <a:solidFill>
            <a:schemeClr val="bg1"/>
          </a:solidFill>
          <a:ln w="9525">
            <a:noFill/>
            <a:miter lim="800000"/>
            <a:headEnd/>
            <a:tailEnd/>
          </a:ln>
        </p:spPr>
      </p:pic>
    </p:spTree>
    <p:custDataLst>
      <p:tags r:id="rId1"/>
    </p:custDataLst>
  </p:cSld>
  <p:clrMapOvr>
    <a:masterClrMapping/>
  </p:clrMapOvr>
  <p:transition spd="slow" advTm="337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C:\dropbox\CSH\simon\presentations\figures\iteration_1.png"/>
          <p:cNvPicPr>
            <a:picLocks noChangeAspect="1" noChangeArrowheads="1"/>
          </p:cNvPicPr>
          <p:nvPr/>
        </p:nvPicPr>
        <p:blipFill>
          <a:blip r:embed="rId4"/>
          <a:srcRect l="-1665" t="46252" r="1665"/>
          <a:stretch>
            <a:fillRect/>
          </a:stretch>
        </p:blipFill>
        <p:spPr bwMode="auto">
          <a:xfrm>
            <a:off x="179388" y="1268413"/>
            <a:ext cx="3098800" cy="2570162"/>
          </a:xfrm>
          <a:prstGeom prst="rect">
            <a:avLst/>
          </a:prstGeom>
          <a:noFill/>
          <a:ln w="9525">
            <a:noFill/>
            <a:miter lim="800000"/>
            <a:headEnd/>
            <a:tailEnd/>
          </a:ln>
        </p:spPr>
      </p:pic>
      <p:sp>
        <p:nvSpPr>
          <p:cNvPr id="64514" name="Rectangle 2"/>
          <p:cNvSpPr>
            <a:spLocks noGrp="1"/>
          </p:cNvSpPr>
          <p:nvPr>
            <p:ph type="title" idx="4294967295"/>
          </p:nvPr>
        </p:nvSpPr>
        <p:spPr>
          <a:xfrm>
            <a:off x="457200" y="-26988"/>
            <a:ext cx="8229600" cy="1143001"/>
          </a:xfrm>
        </p:spPr>
        <p:txBody>
          <a:bodyPr/>
          <a:lstStyle/>
          <a:p>
            <a:pPr eaLnBrk="1" hangingPunct="1"/>
            <a:r>
              <a:rPr lang="en-US" smtClean="0"/>
              <a:t>CSH Algorithm – Hashing</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20483" name="Picture 3" descr="C:\dropbox\CSH\simon\presentations\figures\iteration_7.png"/>
          <p:cNvPicPr>
            <a:picLocks noChangeAspect="1" noChangeArrowheads="1"/>
          </p:cNvPicPr>
          <p:nvPr/>
        </p:nvPicPr>
        <p:blipFill>
          <a:blip r:embed="rId5"/>
          <a:srcRect t="20879"/>
          <a:stretch>
            <a:fillRect/>
          </a:stretch>
        </p:blipFill>
        <p:spPr bwMode="auto">
          <a:xfrm>
            <a:off x="4643438" y="2781300"/>
            <a:ext cx="2936875" cy="3816350"/>
          </a:xfrm>
          <a:prstGeom prst="rect">
            <a:avLst/>
          </a:prstGeom>
          <a:noFill/>
          <a:ln w="9525">
            <a:noFill/>
            <a:miter lim="800000"/>
            <a:headEnd/>
            <a:tailEnd/>
          </a:ln>
        </p:spPr>
      </p:pic>
      <p:cxnSp>
        <p:nvCxnSpPr>
          <p:cNvPr id="48" name="Straight Connector 47"/>
          <p:cNvCxnSpPr/>
          <p:nvPr/>
        </p:nvCxnSpPr>
        <p:spPr>
          <a:xfrm>
            <a:off x="6088063" y="6356350"/>
            <a:ext cx="0" cy="2365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482" name="Picture 2" descr="C:\dropbox\CSH\simon\presentations\figures\iteration_4.png"/>
          <p:cNvPicPr>
            <a:picLocks noChangeAspect="1" noChangeArrowheads="1"/>
          </p:cNvPicPr>
          <p:nvPr/>
        </p:nvPicPr>
        <p:blipFill>
          <a:blip r:embed="rId6"/>
          <a:srcRect t="21155"/>
          <a:stretch>
            <a:fillRect/>
          </a:stretch>
        </p:blipFill>
        <p:spPr bwMode="auto">
          <a:xfrm>
            <a:off x="179388" y="4652963"/>
            <a:ext cx="4105275" cy="1944687"/>
          </a:xfrm>
          <a:prstGeom prst="rect">
            <a:avLst/>
          </a:prstGeom>
          <a:noFill/>
          <a:ln w="9525">
            <a:noFill/>
            <a:miter lim="800000"/>
            <a:headEnd/>
            <a:tailEnd/>
          </a:ln>
        </p:spPr>
      </p:pic>
      <p:grpSp>
        <p:nvGrpSpPr>
          <p:cNvPr id="14" name="Group 13"/>
          <p:cNvGrpSpPr>
            <a:grpSpLocks/>
          </p:cNvGrpSpPr>
          <p:nvPr/>
        </p:nvGrpSpPr>
        <p:grpSpPr bwMode="auto">
          <a:xfrm>
            <a:off x="1836738" y="6430963"/>
            <a:ext cx="1489075" cy="166687"/>
            <a:chOff x="1836521" y="6431119"/>
            <a:chExt cx="1489220" cy="166233"/>
          </a:xfrm>
        </p:grpSpPr>
        <p:cxnSp>
          <p:nvCxnSpPr>
            <p:cNvPr id="4" name="Straight Connector 3"/>
            <p:cNvCxnSpPr/>
            <p:nvPr/>
          </p:nvCxnSpPr>
          <p:spPr>
            <a:xfrm>
              <a:off x="1836521" y="6431119"/>
              <a:ext cx="0" cy="166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47679" y="6431119"/>
              <a:ext cx="0" cy="166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169928" y="6431119"/>
              <a:ext cx="0" cy="166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263600" y="6431119"/>
              <a:ext cx="0" cy="166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90612" y="6431119"/>
              <a:ext cx="0" cy="166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628760" y="6431119"/>
              <a:ext cx="0" cy="166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325741" y="6431119"/>
              <a:ext cx="0" cy="166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Rectangle 3"/>
          <p:cNvSpPr txBox="1">
            <a:spLocks/>
          </p:cNvSpPr>
          <p:nvPr/>
        </p:nvSpPr>
        <p:spPr bwMode="auto">
          <a:xfrm>
            <a:off x="2411413" y="1196975"/>
            <a:ext cx="1728787" cy="1584325"/>
          </a:xfrm>
          <a:prstGeom prst="rect">
            <a:avLst/>
          </a:prstGeom>
          <a:noFill/>
          <a:ln w="9525">
            <a:noFill/>
            <a:miter lim="800000"/>
            <a:headEnd/>
            <a:tailEnd/>
          </a:ln>
        </p:spPr>
        <p:txBody>
          <a:bodyPr/>
          <a:lstStyle/>
          <a:p>
            <a:pPr algn="l" rtl="0">
              <a:spcBef>
                <a:spcPct val="20000"/>
              </a:spcBef>
            </a:pPr>
            <a:r>
              <a:rPr lang="en-US" sz="2400">
                <a:latin typeface="Calibri" pitchFamily="34" charset="0"/>
              </a:rPr>
              <a:t>kernel (DC)</a:t>
            </a:r>
          </a:p>
          <a:p>
            <a:pPr algn="l" rtl="0">
              <a:spcBef>
                <a:spcPct val="20000"/>
              </a:spcBef>
            </a:pPr>
            <a:r>
              <a:rPr lang="en-US" sz="2400">
                <a:latin typeface="Calibri" pitchFamily="34" charset="0"/>
              </a:rPr>
              <a:t>Y channel </a:t>
            </a:r>
          </a:p>
          <a:p>
            <a:pPr algn="l" rtl="0">
              <a:spcBef>
                <a:spcPct val="20000"/>
              </a:spcBef>
            </a:pPr>
            <a:r>
              <a:rPr lang="en-US" sz="2400">
                <a:latin typeface="Calibri" pitchFamily="34" charset="0"/>
              </a:rPr>
              <a:t>– </a:t>
            </a:r>
            <a:r>
              <a:rPr lang="en-US" sz="2400">
                <a:solidFill>
                  <a:srgbClr val="0070C0"/>
                </a:solidFill>
                <a:latin typeface="Calibri" pitchFamily="34" charset="0"/>
              </a:rPr>
              <a:t>32</a:t>
            </a:r>
            <a:r>
              <a:rPr lang="en-US" sz="2400">
                <a:latin typeface="Calibri" pitchFamily="34" charset="0"/>
              </a:rPr>
              <a:t> bins</a:t>
            </a:r>
          </a:p>
        </p:txBody>
      </p:sp>
      <p:graphicFrame>
        <p:nvGraphicFramePr>
          <p:cNvPr id="7" name="Table 6"/>
          <p:cNvGraphicFramePr>
            <a:graphicFrameLocks noGrp="1"/>
          </p:cNvGraphicFramePr>
          <p:nvPr/>
        </p:nvGraphicFramePr>
        <p:xfrm>
          <a:off x="1619250" y="1330325"/>
          <a:ext cx="720725" cy="720725"/>
        </p:xfrm>
        <a:graphic>
          <a:graphicData uri="http://schemas.openxmlformats.org/drawingml/2006/table">
            <a:tbl>
              <a:tblPr firstRow="1" bandRow="1">
                <a:tableStyleId>{5940675A-B579-460E-94D1-54222C63F5DA}</a:tableStyleId>
              </a:tblPr>
              <a:tblGrid>
                <a:gridCol w="90000"/>
                <a:gridCol w="90000"/>
                <a:gridCol w="90000"/>
                <a:gridCol w="90000"/>
                <a:gridCol w="90000"/>
                <a:gridCol w="90000"/>
                <a:gridCol w="90000"/>
                <a:gridCol w="90000"/>
              </a:tblGrid>
              <a:tr h="90000">
                <a:tc>
                  <a:txBody>
                    <a:bodyPr/>
                    <a:lstStyle/>
                    <a:p>
                      <a:endParaRPr lang="en-US" sz="100" dirty="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aphicFrame>
        <p:nvGraphicFramePr>
          <p:cNvPr id="56" name="Table 55"/>
          <p:cNvGraphicFramePr>
            <a:graphicFrameLocks noGrp="1"/>
          </p:cNvGraphicFramePr>
          <p:nvPr/>
        </p:nvGraphicFramePr>
        <p:xfrm>
          <a:off x="6516688" y="5157788"/>
          <a:ext cx="719137" cy="720725"/>
        </p:xfrm>
        <a:graphic>
          <a:graphicData uri="http://schemas.openxmlformats.org/drawingml/2006/table">
            <a:tbl>
              <a:tblPr firstRow="1" bandRow="1">
                <a:tableStyleId>{5940675A-B579-460E-94D1-54222C63F5DA}</a:tableStyleId>
              </a:tblPr>
              <a:tblGrid>
                <a:gridCol w="90000"/>
                <a:gridCol w="90000"/>
                <a:gridCol w="90000"/>
                <a:gridCol w="90000"/>
                <a:gridCol w="90000"/>
                <a:gridCol w="90000"/>
                <a:gridCol w="90000"/>
                <a:gridCol w="90000"/>
              </a:tblGrid>
              <a:tr h="90000">
                <a:tc>
                  <a:txBody>
                    <a:bodyPr/>
                    <a:lstStyle/>
                    <a:p>
                      <a:endParaRPr lang="en-US" sz="100" dirty="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57" name="Rectangle 3"/>
          <p:cNvSpPr txBox="1">
            <a:spLocks/>
          </p:cNvSpPr>
          <p:nvPr/>
        </p:nvSpPr>
        <p:spPr bwMode="auto">
          <a:xfrm>
            <a:off x="3251200" y="4581525"/>
            <a:ext cx="1536700" cy="1511300"/>
          </a:xfrm>
          <a:prstGeom prst="rect">
            <a:avLst/>
          </a:prstGeom>
          <a:noFill/>
          <a:ln w="9525">
            <a:noFill/>
            <a:miter lim="800000"/>
            <a:headEnd/>
            <a:tailEnd/>
          </a:ln>
        </p:spPr>
        <p:txBody>
          <a:bodyPr/>
          <a:lstStyle/>
          <a:p>
            <a:pPr algn="l" rtl="0">
              <a:spcBef>
                <a:spcPct val="20000"/>
              </a:spcBef>
            </a:pPr>
            <a:r>
              <a:rPr lang="en-US" sz="2400">
                <a:latin typeface="Calibri" pitchFamily="34" charset="0"/>
              </a:rPr>
              <a:t>kernel </a:t>
            </a:r>
          </a:p>
          <a:p>
            <a:pPr algn="l" rtl="0">
              <a:spcBef>
                <a:spcPct val="20000"/>
              </a:spcBef>
            </a:pPr>
            <a:r>
              <a:rPr lang="en-US" sz="2400">
                <a:latin typeface="Calibri" pitchFamily="34" charset="0"/>
              </a:rPr>
              <a:t>Y channel</a:t>
            </a:r>
          </a:p>
          <a:p>
            <a:pPr algn="l" rtl="0">
              <a:spcBef>
                <a:spcPct val="20000"/>
              </a:spcBef>
            </a:pPr>
            <a:r>
              <a:rPr lang="en-US" sz="2400">
                <a:latin typeface="Calibri" pitchFamily="34" charset="0"/>
              </a:rPr>
              <a:t>- </a:t>
            </a:r>
            <a:r>
              <a:rPr lang="en-US" sz="2400">
                <a:solidFill>
                  <a:srgbClr val="0070C0"/>
                </a:solidFill>
                <a:latin typeface="Calibri" pitchFamily="34" charset="0"/>
              </a:rPr>
              <a:t>8</a:t>
            </a:r>
            <a:r>
              <a:rPr lang="en-US" sz="2400">
                <a:latin typeface="Calibri" pitchFamily="34" charset="0"/>
              </a:rPr>
              <a:t> bins</a:t>
            </a:r>
          </a:p>
        </p:txBody>
      </p:sp>
      <p:graphicFrame>
        <p:nvGraphicFramePr>
          <p:cNvPr id="58" name="Table 57"/>
          <p:cNvGraphicFramePr>
            <a:graphicFrameLocks noGrp="1"/>
          </p:cNvGraphicFramePr>
          <p:nvPr/>
        </p:nvGraphicFramePr>
        <p:xfrm>
          <a:off x="2484438" y="4651375"/>
          <a:ext cx="719137" cy="720725"/>
        </p:xfrm>
        <a:graphic>
          <a:graphicData uri="http://schemas.openxmlformats.org/drawingml/2006/table">
            <a:tbl>
              <a:tblPr firstRow="1" bandRow="1">
                <a:tableStyleId>{5940675A-B579-460E-94D1-54222C63F5DA}</a:tableStyleId>
              </a:tblPr>
              <a:tblGrid>
                <a:gridCol w="90000"/>
                <a:gridCol w="90000"/>
                <a:gridCol w="90000"/>
                <a:gridCol w="90000"/>
                <a:gridCol w="90000"/>
                <a:gridCol w="90000"/>
                <a:gridCol w="90000"/>
                <a:gridCol w="90000"/>
              </a:tblGrid>
              <a:tr h="90000">
                <a:tc>
                  <a:txBody>
                    <a:bodyPr/>
                    <a:lstStyle/>
                    <a:p>
                      <a:endParaRPr lang="en-US" sz="100" dirty="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tx1"/>
                    </a:solidFill>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solidFill>
                  </a:tcPr>
                </a:tc>
              </a:tr>
            </a:tbl>
          </a:graphicData>
        </a:graphic>
      </p:graphicFrame>
      <p:pic>
        <p:nvPicPr>
          <p:cNvPr id="20485" name="Picture 5" descr="C:\dropbox\CSH\simon\presentations\figures\iteration_3.png"/>
          <p:cNvPicPr>
            <a:picLocks noChangeAspect="1" noChangeArrowheads="1"/>
          </p:cNvPicPr>
          <p:nvPr/>
        </p:nvPicPr>
        <p:blipFill>
          <a:blip r:embed="rId7"/>
          <a:srcRect l="3687" t="4446" r="36595"/>
          <a:stretch>
            <a:fillRect/>
          </a:stretch>
        </p:blipFill>
        <p:spPr bwMode="auto">
          <a:xfrm>
            <a:off x="7164388" y="1052513"/>
            <a:ext cx="1893887" cy="3313112"/>
          </a:xfrm>
          <a:prstGeom prst="rect">
            <a:avLst/>
          </a:prstGeom>
          <a:noFill/>
          <a:ln w="9525">
            <a:noFill/>
            <a:miter lim="800000"/>
            <a:headEnd/>
            <a:tailEnd/>
          </a:ln>
        </p:spPr>
      </p:pic>
      <p:sp>
        <p:nvSpPr>
          <p:cNvPr id="59" name="Rectangle 3"/>
          <p:cNvSpPr txBox="1">
            <a:spLocks/>
          </p:cNvSpPr>
          <p:nvPr/>
        </p:nvSpPr>
        <p:spPr bwMode="auto">
          <a:xfrm>
            <a:off x="6207125" y="1196975"/>
            <a:ext cx="1776413" cy="1439863"/>
          </a:xfrm>
          <a:prstGeom prst="rect">
            <a:avLst/>
          </a:prstGeom>
          <a:noFill/>
          <a:ln w="9525">
            <a:noFill/>
            <a:miter lim="800000"/>
            <a:headEnd/>
            <a:tailEnd/>
          </a:ln>
        </p:spPr>
        <p:txBody>
          <a:bodyPr/>
          <a:lstStyle/>
          <a:p>
            <a:pPr algn="l" rtl="0">
              <a:spcBef>
                <a:spcPct val="20000"/>
              </a:spcBef>
            </a:pPr>
            <a:r>
              <a:rPr lang="en-US" sz="2400">
                <a:latin typeface="Calibri" pitchFamily="34" charset="0"/>
              </a:rPr>
              <a:t>kernel (DC) </a:t>
            </a:r>
          </a:p>
          <a:p>
            <a:pPr algn="l" rtl="0">
              <a:spcBef>
                <a:spcPct val="20000"/>
              </a:spcBef>
            </a:pPr>
            <a:r>
              <a:rPr lang="en-US" sz="2400">
                <a:latin typeface="Calibri" pitchFamily="34" charset="0"/>
              </a:rPr>
              <a:t>Cb channel </a:t>
            </a:r>
          </a:p>
          <a:p>
            <a:pPr algn="l" rtl="0">
              <a:spcBef>
                <a:spcPct val="20000"/>
              </a:spcBef>
            </a:pPr>
            <a:r>
              <a:rPr lang="en-US" sz="2400">
                <a:latin typeface="Calibri" pitchFamily="34" charset="0"/>
              </a:rPr>
              <a:t>– </a:t>
            </a:r>
            <a:r>
              <a:rPr lang="en-US" sz="2400">
                <a:solidFill>
                  <a:srgbClr val="0070C0"/>
                </a:solidFill>
                <a:latin typeface="Calibri" pitchFamily="34" charset="0"/>
              </a:rPr>
              <a:t>4</a:t>
            </a:r>
            <a:r>
              <a:rPr lang="en-US" sz="2400">
                <a:latin typeface="Calibri" pitchFamily="34" charset="0"/>
              </a:rPr>
              <a:t> bins</a:t>
            </a:r>
          </a:p>
        </p:txBody>
      </p:sp>
      <p:graphicFrame>
        <p:nvGraphicFramePr>
          <p:cNvPr id="60" name="Table 59"/>
          <p:cNvGraphicFramePr>
            <a:graphicFrameLocks noGrp="1"/>
          </p:cNvGraphicFramePr>
          <p:nvPr/>
        </p:nvGraphicFramePr>
        <p:xfrm>
          <a:off x="5416550" y="1330325"/>
          <a:ext cx="719138" cy="720725"/>
        </p:xfrm>
        <a:graphic>
          <a:graphicData uri="http://schemas.openxmlformats.org/drawingml/2006/table">
            <a:tbl>
              <a:tblPr firstRow="1" bandRow="1">
                <a:tableStyleId>{5940675A-B579-460E-94D1-54222C63F5DA}</a:tableStyleId>
              </a:tblPr>
              <a:tblGrid>
                <a:gridCol w="90000"/>
                <a:gridCol w="90000"/>
                <a:gridCol w="90000"/>
                <a:gridCol w="90000"/>
                <a:gridCol w="90000"/>
                <a:gridCol w="90000"/>
                <a:gridCol w="90000"/>
                <a:gridCol w="90000"/>
              </a:tblGrid>
              <a:tr h="90000">
                <a:tc>
                  <a:txBody>
                    <a:bodyPr/>
                    <a:lstStyle/>
                    <a:p>
                      <a:endParaRPr lang="en-US" sz="100" dirty="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tcPr>
                </a:tc>
              </a:tr>
              <a:tr h="90000">
                <a:tc>
                  <a:txBody>
                    <a:bodyPr/>
                    <a:lstStyle/>
                    <a:p>
                      <a:endParaRPr lang="en-US" sz="100"/>
                    </a:p>
                  </a:txBody>
                  <a:tcPr marL="0" marR="0" marT="0" marB="0">
                    <a:lnL w="28575" cap="flat" cmpd="sng" algn="ctr">
                      <a:solidFill>
                        <a:schemeClr val="tx1"/>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a:p>
                  </a:txBody>
                  <a:tcPr marL="0" marR="0" marT="0" marB="0">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 dirty="0"/>
                    </a:p>
                  </a:txBody>
                  <a:tcPr marL="0" marR="0" marT="0" marB="0">
                    <a:lnL w="9525" cap="flat" cmpd="sng" algn="ctr">
                      <a:solidFill>
                        <a:schemeClr val="bg1">
                          <a:lumMod val="6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61" name="Rectangle 3"/>
          <p:cNvSpPr txBox="1">
            <a:spLocks/>
          </p:cNvSpPr>
          <p:nvPr/>
        </p:nvSpPr>
        <p:spPr bwMode="auto">
          <a:xfrm>
            <a:off x="7354888" y="5084763"/>
            <a:ext cx="1465262" cy="1428750"/>
          </a:xfrm>
          <a:prstGeom prst="rect">
            <a:avLst/>
          </a:prstGeom>
          <a:noFill/>
          <a:ln w="9525">
            <a:noFill/>
            <a:miter lim="800000"/>
            <a:headEnd/>
            <a:tailEnd/>
          </a:ln>
        </p:spPr>
        <p:txBody>
          <a:bodyPr/>
          <a:lstStyle/>
          <a:p>
            <a:pPr algn="l" rtl="0">
              <a:spcBef>
                <a:spcPct val="20000"/>
              </a:spcBef>
            </a:pPr>
            <a:r>
              <a:rPr lang="en-US" sz="2400">
                <a:latin typeface="Calibri" pitchFamily="34" charset="0"/>
              </a:rPr>
              <a:t>kernel </a:t>
            </a:r>
          </a:p>
          <a:p>
            <a:pPr algn="l" rtl="0">
              <a:spcBef>
                <a:spcPct val="20000"/>
              </a:spcBef>
            </a:pPr>
            <a:r>
              <a:rPr lang="en-US" sz="2400">
                <a:latin typeface="Calibri" pitchFamily="34" charset="0"/>
              </a:rPr>
              <a:t>Y channel</a:t>
            </a:r>
          </a:p>
          <a:p>
            <a:pPr algn="l" rtl="0">
              <a:spcBef>
                <a:spcPct val="20000"/>
              </a:spcBef>
            </a:pPr>
            <a:r>
              <a:rPr lang="en-US" sz="2400">
                <a:latin typeface="Calibri" pitchFamily="34" charset="0"/>
              </a:rPr>
              <a:t>- </a:t>
            </a:r>
            <a:r>
              <a:rPr lang="en-US" sz="2400">
                <a:solidFill>
                  <a:srgbClr val="0070C0"/>
                </a:solidFill>
                <a:latin typeface="Calibri" pitchFamily="34" charset="0"/>
              </a:rPr>
              <a:t>2</a:t>
            </a:r>
            <a:r>
              <a:rPr lang="en-US" sz="2400">
                <a:latin typeface="Calibri" pitchFamily="34" charset="0"/>
              </a:rPr>
              <a:t> bins</a:t>
            </a:r>
          </a:p>
        </p:txBody>
      </p:sp>
      <p:grpSp>
        <p:nvGrpSpPr>
          <p:cNvPr id="13" name="Group 12"/>
          <p:cNvGrpSpPr>
            <a:grpSpLocks/>
          </p:cNvGrpSpPr>
          <p:nvPr/>
        </p:nvGrpSpPr>
        <p:grpSpPr bwMode="auto">
          <a:xfrm>
            <a:off x="7824788" y="4122738"/>
            <a:ext cx="280987" cy="236537"/>
            <a:chOff x="7746290" y="4123391"/>
            <a:chExt cx="282094" cy="235775"/>
          </a:xfrm>
        </p:grpSpPr>
        <p:cxnSp>
          <p:nvCxnSpPr>
            <p:cNvPr id="62" name="Straight Connector 61"/>
            <p:cNvCxnSpPr/>
            <p:nvPr/>
          </p:nvCxnSpPr>
          <p:spPr>
            <a:xfrm>
              <a:off x="7746290" y="4123391"/>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896103" y="4123391"/>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028384" y="4123391"/>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569913" y="3598863"/>
            <a:ext cx="2624137" cy="234950"/>
            <a:chOff x="570032" y="3598603"/>
            <a:chExt cx="2623930" cy="235775"/>
          </a:xfrm>
        </p:grpSpPr>
        <p:cxnSp>
          <p:nvCxnSpPr>
            <p:cNvPr id="65" name="Straight Connector 64"/>
            <p:cNvCxnSpPr/>
            <p:nvPr/>
          </p:nvCxnSpPr>
          <p:spPr>
            <a:xfrm>
              <a:off x="1197045"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519282"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849456"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73281"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397100"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22452"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255778"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693893"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922475"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282809"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376418"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70032"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74803"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16080"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52594"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25617"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566903"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165297"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135137"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95448"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097040"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470073"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765325"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997081"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771720"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555837"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93962"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78038"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293875"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335147"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630398" y="3598603"/>
              <a:ext cx="0" cy="2357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spd="slow" advTm="337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4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4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7" grpId="0"/>
      <p:bldP spid="59"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idx="4294967295"/>
          </p:nvPr>
        </p:nvSpPr>
        <p:spPr>
          <a:xfrm>
            <a:off x="457200" y="-26988"/>
            <a:ext cx="8229600" cy="1143001"/>
          </a:xfrm>
        </p:spPr>
        <p:txBody>
          <a:bodyPr/>
          <a:lstStyle/>
          <a:p>
            <a:pPr eaLnBrk="1" hangingPunct="1"/>
            <a:r>
              <a:rPr lang="en-US" smtClean="0"/>
              <a:t>CSH Algorithm – recap</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468313" y="1268413"/>
            <a:ext cx="8229600" cy="4968875"/>
          </a:xfrm>
          <a:prstGeom prst="rect">
            <a:avLst/>
          </a:prstGeom>
          <a:noFill/>
          <a:ln w="9525">
            <a:noFill/>
            <a:miter lim="800000"/>
            <a:headEnd/>
            <a:tailEnd/>
          </a:ln>
        </p:spPr>
        <p:txBody>
          <a:bodyPr/>
          <a:lstStyle/>
          <a:p>
            <a:pPr algn="l" rtl="0">
              <a:spcBef>
                <a:spcPct val="20000"/>
              </a:spcBef>
              <a:buFont typeface="Arial" charset="0"/>
              <a:buNone/>
              <a:defRPr/>
            </a:pPr>
            <a:r>
              <a:rPr lang="en-US" sz="3600" b="1" dirty="0">
                <a:solidFill>
                  <a:srgbClr val="B2B2B2"/>
                </a:solidFill>
                <a:latin typeface="Calibri" pitchFamily="34" charset="0"/>
              </a:rPr>
              <a:t>Preprocessing</a:t>
            </a:r>
            <a:r>
              <a:rPr lang="en-US" sz="3600" dirty="0">
                <a:solidFill>
                  <a:srgbClr val="B2B2B2"/>
                </a:solidFill>
                <a:latin typeface="Calibri" pitchFamily="34" charset="0"/>
              </a:rPr>
              <a:t>:</a:t>
            </a:r>
          </a:p>
          <a:p>
            <a:pPr marL="457200" indent="-457200" algn="l" rtl="0">
              <a:spcBef>
                <a:spcPct val="20000"/>
              </a:spcBef>
              <a:buFont typeface="Arial" pitchFamily="34" charset="0"/>
              <a:buChar char="•"/>
              <a:defRPr/>
            </a:pPr>
            <a:r>
              <a:rPr lang="en-US" sz="3000" dirty="0">
                <a:solidFill>
                  <a:srgbClr val="B2B2B2"/>
                </a:solidFill>
                <a:latin typeface="Calibri" pitchFamily="34" charset="0"/>
              </a:rPr>
              <a:t>Project </a:t>
            </a:r>
            <a:r>
              <a:rPr lang="en-US" sz="3000" dirty="0">
                <a:solidFill>
                  <a:srgbClr val="B2B2B2"/>
                </a:solidFill>
                <a:latin typeface="Calibri" pitchFamily="34" charset="0"/>
              </a:rPr>
              <a:t>A’s and B’s patches on WH vectors</a:t>
            </a:r>
          </a:p>
          <a:p>
            <a:pPr algn="l" rtl="0">
              <a:spcBef>
                <a:spcPct val="20000"/>
              </a:spcBef>
              <a:buFont typeface="Arial" charset="0"/>
              <a:buNone/>
              <a:defRPr/>
            </a:pPr>
            <a:r>
              <a:rPr lang="en-US" sz="3600" b="1" dirty="0">
                <a:solidFill>
                  <a:srgbClr val="B2B2B2"/>
                </a:solidFill>
                <a:latin typeface="Calibri" pitchFamily="34" charset="0"/>
              </a:rPr>
              <a:t>Iterate</a:t>
            </a:r>
            <a:r>
              <a:rPr lang="en-US" sz="3600" dirty="0">
                <a:solidFill>
                  <a:srgbClr val="B2B2B2"/>
                </a:solidFill>
                <a:latin typeface="Calibri" pitchFamily="34" charset="0"/>
              </a:rPr>
              <a:t> (typically 1-3 times):</a:t>
            </a:r>
          </a:p>
          <a:p>
            <a:pPr marL="457200" indent="-457200" algn="l" rtl="0">
              <a:spcBef>
                <a:spcPct val="20000"/>
              </a:spcBef>
              <a:buFont typeface="Arial" pitchFamily="34" charset="0"/>
              <a:buChar char="•"/>
              <a:defRPr/>
            </a:pPr>
            <a:r>
              <a:rPr lang="en-US" sz="3000" dirty="0">
                <a:solidFill>
                  <a:srgbClr val="B2B2B2"/>
                </a:solidFill>
                <a:latin typeface="Calibri" pitchFamily="34" charset="0"/>
              </a:rPr>
              <a:t>Hash patches into a table</a:t>
            </a:r>
          </a:p>
          <a:p>
            <a:pPr marL="457200" indent="-457200" algn="l" rtl="0">
              <a:spcBef>
                <a:spcPct val="20000"/>
              </a:spcBef>
              <a:buFont typeface="Arial" pitchFamily="34" charset="0"/>
              <a:buChar char="•"/>
              <a:defRPr/>
            </a:pPr>
            <a:r>
              <a:rPr lang="en-US" sz="3000" dirty="0">
                <a:latin typeface="Calibri" pitchFamily="34" charset="0"/>
              </a:rPr>
              <a:t>For each patch in </a:t>
            </a:r>
            <a:r>
              <a:rPr lang="en-US" sz="3000" dirty="0">
                <a:solidFill>
                  <a:schemeClr val="tx2"/>
                </a:solidFill>
                <a:latin typeface="Calibri" pitchFamily="34" charset="0"/>
              </a:rPr>
              <a:t>A</a:t>
            </a:r>
          </a:p>
          <a:p>
            <a:pPr marL="857250" lvl="1" indent="-457200" algn="l" rtl="0">
              <a:spcBef>
                <a:spcPct val="20000"/>
              </a:spcBef>
              <a:buFont typeface="Arial" pitchFamily="34" charset="0"/>
              <a:buChar char="•"/>
              <a:defRPr/>
            </a:pPr>
            <a:r>
              <a:rPr lang="en-US" sz="2600" dirty="0">
                <a:solidFill>
                  <a:srgbClr val="B2B2B2"/>
                </a:solidFill>
                <a:latin typeface="Calibri" pitchFamily="34" charset="0"/>
              </a:rPr>
              <a:t>Create candidate patches in B</a:t>
            </a:r>
          </a:p>
          <a:p>
            <a:pPr marL="857250" lvl="1" indent="-457200" algn="l" rtl="0">
              <a:spcBef>
                <a:spcPct val="20000"/>
              </a:spcBef>
              <a:buFont typeface="Arial" pitchFamily="34" charset="0"/>
              <a:buChar char="•"/>
              <a:defRPr/>
            </a:pPr>
            <a:r>
              <a:rPr lang="en-US" sz="2600" dirty="0">
                <a:latin typeface="Calibri" pitchFamily="34" charset="0"/>
              </a:rPr>
              <a:t>Pick the best one</a:t>
            </a:r>
          </a:p>
          <a:p>
            <a:pPr marL="914400" lvl="1" indent="-514350" algn="l" rtl="0">
              <a:spcBef>
                <a:spcPct val="20000"/>
              </a:spcBef>
              <a:buFont typeface="Arial" charset="0"/>
              <a:buChar char="–"/>
              <a:defRPr/>
            </a:pPr>
            <a:endParaRPr lang="en-US" sz="2600" dirty="0">
              <a:latin typeface="Calibri" pitchFamily="34" charset="0"/>
            </a:endParaRPr>
          </a:p>
          <a:p>
            <a:pPr algn="l" rtl="0">
              <a:spcBef>
                <a:spcPct val="20000"/>
              </a:spcBef>
              <a:buFont typeface="Arial" charset="0"/>
              <a:buNone/>
              <a:defRPr/>
            </a:pPr>
            <a:r>
              <a:rPr lang="en-US" sz="2800" dirty="0">
                <a:solidFill>
                  <a:srgbClr val="FF0000"/>
                </a:solidFill>
                <a:latin typeface="Calibri" pitchFamily="34" charset="0"/>
              </a:rPr>
              <a:t>*</a:t>
            </a:r>
            <a:r>
              <a:rPr lang="en-US" sz="2800" dirty="0">
                <a:latin typeface="Calibri" pitchFamily="34" charset="0"/>
              </a:rPr>
              <a:t> </a:t>
            </a:r>
            <a:r>
              <a:rPr lang="en-US" sz="2400" dirty="0">
                <a:latin typeface="Calibri" pitchFamily="34" charset="0"/>
              </a:rPr>
              <a:t>further details in the paper</a:t>
            </a:r>
          </a:p>
          <a:p>
            <a:pPr algn="l" rtl="0">
              <a:spcBef>
                <a:spcPct val="20000"/>
              </a:spcBef>
              <a:buFont typeface="Arial" charset="0"/>
              <a:buNone/>
              <a:defRPr/>
            </a:pPr>
            <a:endParaRPr lang="en-US" sz="3200" dirty="0">
              <a:latin typeface="Calibri" pitchFamily="34" charset="0"/>
            </a:endParaRPr>
          </a:p>
        </p:txBody>
      </p:sp>
      <p:sp>
        <p:nvSpPr>
          <p:cNvPr id="2" name="Rectangle 1"/>
          <p:cNvSpPr/>
          <p:nvPr/>
        </p:nvSpPr>
        <p:spPr>
          <a:xfrm>
            <a:off x="5724525" y="5084763"/>
            <a:ext cx="1295400" cy="1008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7524750" y="5084763"/>
            <a:ext cx="1295400" cy="1008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566" name="TextBox 2"/>
          <p:cNvSpPr txBox="1">
            <a:spLocks noChangeArrowheads="1"/>
          </p:cNvSpPr>
          <p:nvPr/>
        </p:nvSpPr>
        <p:spPr bwMode="auto">
          <a:xfrm>
            <a:off x="6134100" y="4614863"/>
            <a:ext cx="504825" cy="554037"/>
          </a:xfrm>
          <a:prstGeom prst="rect">
            <a:avLst/>
          </a:prstGeom>
          <a:noFill/>
          <a:ln w="9525">
            <a:noFill/>
            <a:miter lim="800000"/>
            <a:headEnd/>
            <a:tailEnd/>
          </a:ln>
        </p:spPr>
        <p:txBody>
          <a:bodyPr>
            <a:spAutoFit/>
          </a:bodyPr>
          <a:lstStyle/>
          <a:p>
            <a:pPr algn="l"/>
            <a:r>
              <a:rPr lang="en-US" sz="3000">
                <a:solidFill>
                  <a:srgbClr val="1F497D"/>
                </a:solidFill>
              </a:rPr>
              <a:t>A</a:t>
            </a:r>
            <a:endParaRPr lang="en-US"/>
          </a:p>
        </p:txBody>
      </p:sp>
      <p:sp>
        <p:nvSpPr>
          <p:cNvPr id="66567" name="TextBox 7"/>
          <p:cNvSpPr txBox="1">
            <a:spLocks noChangeArrowheads="1"/>
          </p:cNvSpPr>
          <p:nvPr/>
        </p:nvSpPr>
        <p:spPr bwMode="auto">
          <a:xfrm>
            <a:off x="7956550" y="4614863"/>
            <a:ext cx="503238" cy="554037"/>
          </a:xfrm>
          <a:prstGeom prst="rect">
            <a:avLst/>
          </a:prstGeom>
          <a:noFill/>
          <a:ln w="9525">
            <a:noFill/>
            <a:miter lim="800000"/>
            <a:headEnd/>
            <a:tailEnd/>
          </a:ln>
        </p:spPr>
        <p:txBody>
          <a:bodyPr>
            <a:spAutoFit/>
          </a:bodyPr>
          <a:lstStyle/>
          <a:p>
            <a:pPr algn="l"/>
            <a:r>
              <a:rPr lang="en-US" sz="3000">
                <a:solidFill>
                  <a:srgbClr val="1F497D"/>
                </a:solidFill>
              </a:rPr>
              <a:t>B</a:t>
            </a:r>
            <a:endParaRPr lang="en-US" b="1"/>
          </a:p>
        </p:txBody>
      </p:sp>
      <p:cxnSp>
        <p:nvCxnSpPr>
          <p:cNvPr id="9" name="Straight Arrow Connector 8"/>
          <p:cNvCxnSpPr/>
          <p:nvPr/>
        </p:nvCxnSpPr>
        <p:spPr>
          <a:xfrm>
            <a:off x="7100888" y="5589588"/>
            <a:ext cx="36036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33726"/>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idx="4294967295"/>
          </p:nvPr>
        </p:nvSpPr>
        <p:spPr>
          <a:xfrm>
            <a:off x="457200" y="-26988"/>
            <a:ext cx="8229600" cy="1143001"/>
          </a:xfrm>
        </p:spPr>
        <p:txBody>
          <a:bodyPr/>
          <a:lstStyle/>
          <a:p>
            <a:pPr eaLnBrk="1" hangingPunct="1"/>
            <a:r>
              <a:rPr lang="en-US" smtClean="0"/>
              <a:t>CSH Algorithm – </a:t>
            </a:r>
            <a:r>
              <a:rPr lang="en-US" smtClean="0">
                <a:solidFill>
                  <a:srgbClr val="0070C0"/>
                </a:solidFill>
              </a:rPr>
              <a:t>comparing candidates</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noRot="1" noChangeAspect="1" noMove="1" noResize="1" noEditPoints="1" noAdjustHandles="1" noChangeArrowheads="1" noChangeShapeType="1" noTextEdit="1"/>
          </p:cNvSpPr>
          <p:nvPr/>
        </p:nvSpPr>
        <p:spPr bwMode="auto">
          <a:xfrm>
            <a:off x="468312" y="1268413"/>
            <a:ext cx="8351837" cy="3600747"/>
          </a:xfrm>
          <a:prstGeom prst="rect">
            <a:avLst/>
          </a:prstGeom>
          <a:blipFill rotWithShape="1">
            <a:blip r:embed="rId4"/>
            <a:stretch>
              <a:fillRect l="-1533" t="-2030"/>
            </a:stretch>
          </a:blipFill>
          <a:ln w="9525">
            <a:noFill/>
            <a:miter lim="800000"/>
            <a:headEnd/>
            <a:tailEnd/>
          </a:ln>
        </p:spPr>
        <p:txBody>
          <a:bodyPr/>
          <a:lstStyle/>
          <a:p>
            <a:pPr>
              <a:defRPr/>
            </a:pPr>
            <a:r>
              <a:rPr lang="en-US">
                <a:noFill/>
              </a:rPr>
              <a:t> </a:t>
            </a:r>
          </a:p>
        </p:txBody>
      </p:sp>
      <p:grpSp>
        <p:nvGrpSpPr>
          <p:cNvPr id="8" name="Group 7"/>
          <p:cNvGrpSpPr>
            <a:grpSpLocks/>
          </p:cNvGrpSpPr>
          <p:nvPr/>
        </p:nvGrpSpPr>
        <p:grpSpPr bwMode="auto">
          <a:xfrm>
            <a:off x="5799138" y="4149725"/>
            <a:ext cx="3094037" cy="2635250"/>
            <a:chOff x="4502360" y="4243506"/>
            <a:chExt cx="3093976" cy="2636158"/>
          </a:xfrm>
        </p:grpSpPr>
        <p:sp>
          <p:nvSpPr>
            <p:cNvPr id="3" name="Right Arrow 2"/>
            <p:cNvSpPr/>
            <p:nvPr/>
          </p:nvSpPr>
          <p:spPr>
            <a:xfrm>
              <a:off x="4572209" y="6596992"/>
              <a:ext cx="3024127" cy="144513"/>
            </a:xfrm>
            <a:prstGeom prst="rightArrow">
              <a:avLst/>
            </a:prstGeom>
            <a:solidFill>
              <a:srgbClr val="9696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rot="17855423">
              <a:off x="3921660" y="5500467"/>
              <a:ext cx="2636158" cy="122235"/>
            </a:xfrm>
            <a:prstGeom prst="rightArrow">
              <a:avLst/>
            </a:prstGeom>
            <a:solidFill>
              <a:srgbClr val="9696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rot="20619091">
              <a:off x="4502360" y="6165043"/>
              <a:ext cx="3024127" cy="144513"/>
            </a:xfrm>
            <a:prstGeom prst="rightArrow">
              <a:avLst/>
            </a:prstGeom>
            <a:solidFill>
              <a:srgbClr val="9696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6408909" y="5517120"/>
              <a:ext cx="107948" cy="1079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6083479" y="5841081"/>
              <a:ext cx="107948" cy="1079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6126340" y="6649398"/>
              <a:ext cx="360356" cy="460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rot="20540007">
              <a:off x="6224763" y="6096757"/>
              <a:ext cx="393692" cy="460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rot="17852128">
              <a:off x="5126137" y="5243984"/>
              <a:ext cx="544700" cy="460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Right Arrow 18"/>
          <p:cNvSpPr/>
          <p:nvPr/>
        </p:nvSpPr>
        <p:spPr>
          <a:xfrm>
            <a:off x="684213" y="4344988"/>
            <a:ext cx="4318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8614" name="Picture 614"/>
          <p:cNvPicPr>
            <a:picLocks noChangeArrowheads="1"/>
          </p:cNvPicPr>
          <p:nvPr/>
        </p:nvPicPr>
        <p:blipFill>
          <a:blip r:embed="rId5"/>
          <a:srcRect/>
          <a:stretch>
            <a:fillRect/>
          </a:stretch>
        </p:blipFill>
        <p:spPr bwMode="auto">
          <a:xfrm>
            <a:off x="2268538" y="4724400"/>
            <a:ext cx="1906587" cy="1908175"/>
          </a:xfrm>
          <a:prstGeom prst="rect">
            <a:avLst/>
          </a:prstGeom>
          <a:solidFill>
            <a:schemeClr val="bg1"/>
          </a:solidFill>
          <a:ln w="9525">
            <a:noFill/>
            <a:miter lim="800000"/>
            <a:headEnd/>
            <a:tailEnd/>
          </a:ln>
        </p:spPr>
      </p:pic>
    </p:spTree>
    <p:custDataLst>
      <p:tags r:id="rId1"/>
    </p:custDataLst>
  </p:cSld>
  <p:clrMapOvr>
    <a:masterClrMapping/>
  </p:clrMapOvr>
  <p:transition spd="slow" advTm="337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p:cNvSpPr>
          <p:nvPr>
            <p:ph type="title"/>
          </p:nvPr>
        </p:nvSpPr>
        <p:spPr>
          <a:xfrm>
            <a:off x="457200" y="-26988"/>
            <a:ext cx="8229600" cy="1143001"/>
          </a:xfrm>
        </p:spPr>
        <p:txBody>
          <a:bodyPr/>
          <a:lstStyle/>
          <a:p>
            <a:pPr eaLnBrk="1" hangingPunct="1"/>
            <a:r>
              <a:rPr lang="en-US" smtClean="0"/>
              <a:t>Experiments - setup</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Rectangle 3"/>
          <p:cNvSpPr txBox="1">
            <a:spLocks/>
          </p:cNvSpPr>
          <p:nvPr/>
        </p:nvSpPr>
        <p:spPr bwMode="auto">
          <a:xfrm>
            <a:off x="468313" y="1268413"/>
            <a:ext cx="8229600" cy="4525962"/>
          </a:xfrm>
          <a:prstGeom prst="rect">
            <a:avLst/>
          </a:prstGeom>
          <a:noFill/>
          <a:ln w="9525">
            <a:noFill/>
            <a:miter lim="800000"/>
            <a:headEnd/>
            <a:tailEnd/>
          </a:ln>
        </p:spPr>
        <p:txBody>
          <a:bodyPr/>
          <a:lstStyle/>
          <a:p>
            <a:pPr marL="342900" indent="-342900" algn="l" rtl="0">
              <a:spcBef>
                <a:spcPct val="20000"/>
              </a:spcBef>
              <a:buFont typeface="Arial" charset="0"/>
              <a:buChar char="•"/>
            </a:pPr>
            <a:r>
              <a:rPr lang="en-US" sz="3200">
                <a:latin typeface="Calibri" pitchFamily="34" charset="0"/>
              </a:rPr>
              <a:t>Vid-Pairs data-set</a:t>
            </a:r>
          </a:p>
          <a:p>
            <a:pPr marL="742950" lvl="1" indent="-285750" algn="l" rtl="0">
              <a:spcBef>
                <a:spcPct val="20000"/>
              </a:spcBef>
              <a:buFont typeface="Arial" charset="0"/>
              <a:buChar char="–"/>
            </a:pPr>
            <a:r>
              <a:rPr lang="en-US" sz="2800">
                <a:latin typeface="Calibri" pitchFamily="34" charset="0"/>
              </a:rPr>
              <a:t>133 related pairs of ~2 MP images</a:t>
            </a:r>
          </a:p>
          <a:p>
            <a:pPr marL="742950" lvl="1" indent="-285750" algn="l" rtl="0">
              <a:spcBef>
                <a:spcPct val="20000"/>
              </a:spcBef>
              <a:buFont typeface="Arial" charset="0"/>
              <a:buChar char="–"/>
            </a:pPr>
            <a:r>
              <a:rPr lang="en-US" sz="2800">
                <a:latin typeface="Calibri" pitchFamily="34" charset="0"/>
              </a:rPr>
              <a:t>Up to 30 frames apart in the video</a:t>
            </a:r>
          </a:p>
          <a:p>
            <a:pPr marL="742950" lvl="1" indent="-285750" algn="l" rtl="0">
              <a:spcBef>
                <a:spcPct val="20000"/>
              </a:spcBef>
              <a:buFont typeface="Arial" charset="0"/>
              <a:buChar char="–"/>
            </a:pPr>
            <a:r>
              <a:rPr lang="en-US" sz="2800">
                <a:latin typeface="Calibri" pitchFamily="34" charset="0"/>
              </a:rPr>
              <a:t>Include both camera and object motion</a:t>
            </a:r>
          </a:p>
          <a:p>
            <a:pPr marL="742950" lvl="1" indent="-285750" algn="l" rtl="0">
              <a:spcBef>
                <a:spcPct val="20000"/>
              </a:spcBef>
              <a:buFont typeface="Arial" charset="0"/>
              <a:buChar char="–"/>
            </a:pPr>
            <a:endParaRPr lang="en-US" sz="2800">
              <a:latin typeface="Calibri" pitchFamily="34" charset="0"/>
            </a:endParaRPr>
          </a:p>
        </p:txBody>
      </p:sp>
      <p:pic>
        <p:nvPicPr>
          <p:cNvPr id="18438" name="Picture 6" descr="C:\dropbox\CSH\simon\presentation\movie\43.jpg"/>
          <p:cNvPicPr>
            <a:picLocks noChangeAspect="1" noChangeArrowheads="1"/>
          </p:cNvPicPr>
          <p:nvPr/>
        </p:nvPicPr>
        <p:blipFill>
          <a:blip r:embed="rId4"/>
          <a:srcRect/>
          <a:stretch>
            <a:fillRect/>
          </a:stretch>
        </p:blipFill>
        <p:spPr bwMode="auto">
          <a:xfrm>
            <a:off x="241300" y="4365625"/>
            <a:ext cx="8640763" cy="2024063"/>
          </a:xfrm>
          <a:prstGeom prst="rect">
            <a:avLst/>
          </a:prstGeom>
          <a:noFill/>
          <a:ln w="9525">
            <a:noFill/>
            <a:miter lim="800000"/>
            <a:headEnd/>
            <a:tailEnd/>
          </a:ln>
        </p:spPr>
      </p:pic>
      <p:pic>
        <p:nvPicPr>
          <p:cNvPr id="18439" name="Picture 7" descr="C:\dropbox\CSH\simon\presentation\movie\52.jpg"/>
          <p:cNvPicPr>
            <a:picLocks noChangeAspect="1" noChangeArrowheads="1"/>
          </p:cNvPicPr>
          <p:nvPr/>
        </p:nvPicPr>
        <p:blipFill>
          <a:blip r:embed="rId5"/>
          <a:srcRect/>
          <a:stretch>
            <a:fillRect/>
          </a:stretch>
        </p:blipFill>
        <p:spPr bwMode="auto">
          <a:xfrm>
            <a:off x="241300" y="4365625"/>
            <a:ext cx="8640763" cy="2024063"/>
          </a:xfrm>
          <a:prstGeom prst="rect">
            <a:avLst/>
          </a:prstGeom>
          <a:noFill/>
          <a:ln w="9525">
            <a:noFill/>
            <a:miter lim="800000"/>
            <a:headEnd/>
            <a:tailEnd/>
          </a:ln>
        </p:spPr>
      </p:pic>
      <p:pic>
        <p:nvPicPr>
          <p:cNvPr id="18440" name="Picture 8" descr="C:\dropbox\CSH\simon\presentation\movie\61.jpg"/>
          <p:cNvPicPr>
            <a:picLocks noChangeAspect="1" noChangeArrowheads="1"/>
          </p:cNvPicPr>
          <p:nvPr/>
        </p:nvPicPr>
        <p:blipFill>
          <a:blip r:embed="rId6"/>
          <a:srcRect/>
          <a:stretch>
            <a:fillRect/>
          </a:stretch>
        </p:blipFill>
        <p:spPr bwMode="auto">
          <a:xfrm>
            <a:off x="241300" y="4365625"/>
            <a:ext cx="8640763" cy="2024063"/>
          </a:xfrm>
          <a:prstGeom prst="rect">
            <a:avLst/>
          </a:prstGeom>
          <a:noFill/>
          <a:ln w="9525">
            <a:noFill/>
            <a:miter lim="800000"/>
            <a:headEnd/>
            <a:tailEnd/>
          </a:ln>
        </p:spPr>
      </p:pic>
      <p:pic>
        <p:nvPicPr>
          <p:cNvPr id="18441" name="Picture 9" descr="C:\dropbox\CSH\simon\presentation\movie\64.jpg"/>
          <p:cNvPicPr>
            <a:picLocks noChangeAspect="1" noChangeArrowheads="1"/>
          </p:cNvPicPr>
          <p:nvPr/>
        </p:nvPicPr>
        <p:blipFill>
          <a:blip r:embed="rId7"/>
          <a:srcRect/>
          <a:stretch>
            <a:fillRect/>
          </a:stretch>
        </p:blipFill>
        <p:spPr bwMode="auto">
          <a:xfrm>
            <a:off x="241300" y="4365625"/>
            <a:ext cx="8640763" cy="2024063"/>
          </a:xfrm>
          <a:prstGeom prst="rect">
            <a:avLst/>
          </a:prstGeom>
          <a:noFill/>
          <a:ln w="9525">
            <a:noFill/>
            <a:miter lim="800000"/>
            <a:headEnd/>
            <a:tailEnd/>
          </a:ln>
        </p:spPr>
      </p:pic>
      <p:pic>
        <p:nvPicPr>
          <p:cNvPr id="18442" name="Picture 10" descr="C:\dropbox\CSH\simon\presentation\movie\65.jpg"/>
          <p:cNvPicPr>
            <a:picLocks noChangeAspect="1" noChangeArrowheads="1"/>
          </p:cNvPicPr>
          <p:nvPr/>
        </p:nvPicPr>
        <p:blipFill>
          <a:blip r:embed="rId8"/>
          <a:srcRect/>
          <a:stretch>
            <a:fillRect/>
          </a:stretch>
        </p:blipFill>
        <p:spPr bwMode="auto">
          <a:xfrm>
            <a:off x="241300" y="4365625"/>
            <a:ext cx="8640763" cy="2024063"/>
          </a:xfrm>
          <a:prstGeom prst="rect">
            <a:avLst/>
          </a:prstGeom>
          <a:noFill/>
          <a:ln w="9525">
            <a:noFill/>
            <a:miter lim="800000"/>
            <a:headEnd/>
            <a:tailEnd/>
          </a:ln>
        </p:spPr>
      </p:pic>
      <p:pic>
        <p:nvPicPr>
          <p:cNvPr id="18443" name="Picture 11" descr="C:\dropbox\CSH\simon\presentation\movie\73.jpg"/>
          <p:cNvPicPr>
            <a:picLocks noChangeAspect="1" noChangeArrowheads="1"/>
          </p:cNvPicPr>
          <p:nvPr/>
        </p:nvPicPr>
        <p:blipFill>
          <a:blip r:embed="rId9"/>
          <a:srcRect/>
          <a:stretch>
            <a:fillRect/>
          </a:stretch>
        </p:blipFill>
        <p:spPr bwMode="auto">
          <a:xfrm>
            <a:off x="241300" y="4365625"/>
            <a:ext cx="8640763" cy="2024063"/>
          </a:xfrm>
          <a:prstGeom prst="rect">
            <a:avLst/>
          </a:prstGeom>
          <a:noFill/>
          <a:ln w="9525">
            <a:noFill/>
            <a:miter lim="800000"/>
            <a:headEnd/>
            <a:tailEnd/>
          </a:ln>
        </p:spPr>
      </p:pic>
      <p:pic>
        <p:nvPicPr>
          <p:cNvPr id="18444" name="Picture 12" descr="C:\dropbox\CSH\simon\presentation\movie\80.jpg"/>
          <p:cNvPicPr>
            <a:picLocks noChangeAspect="1" noChangeArrowheads="1"/>
          </p:cNvPicPr>
          <p:nvPr/>
        </p:nvPicPr>
        <p:blipFill>
          <a:blip r:embed="rId10"/>
          <a:srcRect/>
          <a:stretch>
            <a:fillRect/>
          </a:stretch>
        </p:blipFill>
        <p:spPr bwMode="auto">
          <a:xfrm>
            <a:off x="241300" y="4365625"/>
            <a:ext cx="8640763" cy="2024063"/>
          </a:xfrm>
          <a:prstGeom prst="rect">
            <a:avLst/>
          </a:prstGeom>
          <a:noFill/>
          <a:ln w="9525">
            <a:noFill/>
            <a:miter lim="800000"/>
            <a:headEnd/>
            <a:tailEnd/>
          </a:ln>
        </p:spPr>
      </p:pic>
      <p:pic>
        <p:nvPicPr>
          <p:cNvPr id="18445" name="Picture 13" descr="C:\dropbox\CSH\simon\presentation\movie\84.jpg"/>
          <p:cNvPicPr>
            <a:picLocks noChangeAspect="1" noChangeArrowheads="1"/>
          </p:cNvPicPr>
          <p:nvPr/>
        </p:nvPicPr>
        <p:blipFill>
          <a:blip r:embed="rId11"/>
          <a:srcRect/>
          <a:stretch>
            <a:fillRect/>
          </a:stretch>
        </p:blipFill>
        <p:spPr bwMode="auto">
          <a:xfrm>
            <a:off x="241300" y="4365625"/>
            <a:ext cx="8640763" cy="2024063"/>
          </a:xfrm>
          <a:prstGeom prst="rect">
            <a:avLst/>
          </a:prstGeom>
          <a:noFill/>
          <a:ln w="9525">
            <a:noFill/>
            <a:miter lim="800000"/>
            <a:headEnd/>
            <a:tailEnd/>
          </a:ln>
        </p:spPr>
      </p:pic>
      <p:pic>
        <p:nvPicPr>
          <p:cNvPr id="18446" name="Picture 14" descr="C:\dropbox\CSH\simon\presentation\movie\85.jpg"/>
          <p:cNvPicPr>
            <a:picLocks noChangeAspect="1" noChangeArrowheads="1"/>
          </p:cNvPicPr>
          <p:nvPr/>
        </p:nvPicPr>
        <p:blipFill>
          <a:blip r:embed="rId12"/>
          <a:srcRect/>
          <a:stretch>
            <a:fillRect/>
          </a:stretch>
        </p:blipFill>
        <p:spPr bwMode="auto">
          <a:xfrm>
            <a:off x="241300" y="4365625"/>
            <a:ext cx="8640763" cy="2024063"/>
          </a:xfrm>
          <a:prstGeom prst="rect">
            <a:avLst/>
          </a:prstGeom>
          <a:noFill/>
          <a:ln w="9525">
            <a:noFill/>
            <a:miter lim="800000"/>
            <a:headEnd/>
            <a:tailEnd/>
          </a:ln>
        </p:spPr>
      </p:pic>
      <p:pic>
        <p:nvPicPr>
          <p:cNvPr id="18447" name="Picture 15" descr="C:\dropbox\CSH\simon\presentation\movie\98.jpg"/>
          <p:cNvPicPr>
            <a:picLocks noChangeAspect="1" noChangeArrowheads="1"/>
          </p:cNvPicPr>
          <p:nvPr/>
        </p:nvPicPr>
        <p:blipFill>
          <a:blip r:embed="rId13"/>
          <a:srcRect/>
          <a:stretch>
            <a:fillRect/>
          </a:stretch>
        </p:blipFill>
        <p:spPr bwMode="auto">
          <a:xfrm>
            <a:off x="241300" y="4365625"/>
            <a:ext cx="8640763" cy="2024063"/>
          </a:xfrm>
          <a:prstGeom prst="rect">
            <a:avLst/>
          </a:prstGeom>
          <a:noFill/>
          <a:ln w="9525">
            <a:noFill/>
            <a:miter lim="800000"/>
            <a:headEnd/>
            <a:tailEnd/>
          </a:ln>
        </p:spPr>
      </p:pic>
      <p:pic>
        <p:nvPicPr>
          <p:cNvPr id="18448" name="Picture 16" descr="C:\dropbox\CSH\simon\presentation\movie\101.jpg"/>
          <p:cNvPicPr>
            <a:picLocks noChangeAspect="1" noChangeArrowheads="1"/>
          </p:cNvPicPr>
          <p:nvPr/>
        </p:nvPicPr>
        <p:blipFill>
          <a:blip r:embed="rId14"/>
          <a:srcRect/>
          <a:stretch>
            <a:fillRect/>
          </a:stretch>
        </p:blipFill>
        <p:spPr bwMode="auto">
          <a:xfrm>
            <a:off x="241300" y="4365625"/>
            <a:ext cx="8640763" cy="2024063"/>
          </a:xfrm>
          <a:prstGeom prst="rect">
            <a:avLst/>
          </a:prstGeom>
          <a:noFill/>
          <a:ln w="9525">
            <a:noFill/>
            <a:miter lim="800000"/>
            <a:headEnd/>
            <a:tailEnd/>
          </a:ln>
        </p:spPr>
      </p:pic>
      <p:pic>
        <p:nvPicPr>
          <p:cNvPr id="18449" name="Picture 17" descr="C:\dropbox\CSH\simon\presentation\movie\106.jpg"/>
          <p:cNvPicPr>
            <a:picLocks noChangeAspect="1" noChangeArrowheads="1"/>
          </p:cNvPicPr>
          <p:nvPr/>
        </p:nvPicPr>
        <p:blipFill>
          <a:blip r:embed="rId15"/>
          <a:srcRect/>
          <a:stretch>
            <a:fillRect/>
          </a:stretch>
        </p:blipFill>
        <p:spPr bwMode="auto">
          <a:xfrm>
            <a:off x="241300" y="4365625"/>
            <a:ext cx="8640763" cy="2024063"/>
          </a:xfrm>
          <a:prstGeom prst="rect">
            <a:avLst/>
          </a:prstGeom>
          <a:noFill/>
          <a:ln w="9525">
            <a:noFill/>
            <a:miter lim="800000"/>
            <a:headEnd/>
            <a:tailEnd/>
          </a:ln>
        </p:spPr>
      </p:pic>
      <p:pic>
        <p:nvPicPr>
          <p:cNvPr id="18450" name="Picture 18" descr="C:\dropbox\CSH\simon\presentation\movie\109.jpg"/>
          <p:cNvPicPr>
            <a:picLocks noChangeAspect="1" noChangeArrowheads="1"/>
          </p:cNvPicPr>
          <p:nvPr/>
        </p:nvPicPr>
        <p:blipFill>
          <a:blip r:embed="rId16"/>
          <a:srcRect/>
          <a:stretch>
            <a:fillRect/>
          </a:stretch>
        </p:blipFill>
        <p:spPr bwMode="auto">
          <a:xfrm>
            <a:off x="241300" y="4365625"/>
            <a:ext cx="8640763" cy="2024063"/>
          </a:xfrm>
          <a:prstGeom prst="rect">
            <a:avLst/>
          </a:prstGeom>
          <a:noFill/>
          <a:ln w="9525">
            <a:noFill/>
            <a:miter lim="800000"/>
            <a:headEnd/>
            <a:tailEnd/>
          </a:ln>
        </p:spPr>
      </p:pic>
      <p:pic>
        <p:nvPicPr>
          <p:cNvPr id="18451" name="Picture 19" descr="C:\dropbox\CSH\simon\presentation\movie\116.jpg"/>
          <p:cNvPicPr>
            <a:picLocks noChangeAspect="1" noChangeArrowheads="1"/>
          </p:cNvPicPr>
          <p:nvPr/>
        </p:nvPicPr>
        <p:blipFill>
          <a:blip r:embed="rId17"/>
          <a:srcRect/>
          <a:stretch>
            <a:fillRect/>
          </a:stretch>
        </p:blipFill>
        <p:spPr bwMode="auto">
          <a:xfrm>
            <a:off x="241300" y="4365625"/>
            <a:ext cx="8640763" cy="2024063"/>
          </a:xfrm>
          <a:prstGeom prst="rect">
            <a:avLst/>
          </a:prstGeom>
          <a:noFill/>
          <a:ln w="9525">
            <a:noFill/>
            <a:miter lim="800000"/>
            <a:headEnd/>
            <a:tailEnd/>
          </a:ln>
        </p:spPr>
      </p:pic>
      <p:pic>
        <p:nvPicPr>
          <p:cNvPr id="18452" name="Picture 20" descr="C:\dropbox\CSH\simon\presentation\movie\119.jpg"/>
          <p:cNvPicPr>
            <a:picLocks noChangeAspect="1" noChangeArrowheads="1"/>
          </p:cNvPicPr>
          <p:nvPr/>
        </p:nvPicPr>
        <p:blipFill>
          <a:blip r:embed="rId18"/>
          <a:srcRect/>
          <a:stretch>
            <a:fillRect/>
          </a:stretch>
        </p:blipFill>
        <p:spPr bwMode="auto">
          <a:xfrm>
            <a:off x="241300" y="4365625"/>
            <a:ext cx="8640763" cy="2024063"/>
          </a:xfrm>
          <a:prstGeom prst="rect">
            <a:avLst/>
          </a:prstGeom>
          <a:noFill/>
          <a:ln w="9525">
            <a:noFill/>
            <a:miter lim="800000"/>
            <a:headEnd/>
            <a:tailEnd/>
          </a:ln>
        </p:spPr>
      </p:pic>
      <p:pic>
        <p:nvPicPr>
          <p:cNvPr id="18453" name="Picture 21" descr="C:\dropbox\CSH\simon\presentation\movie\121.jpg"/>
          <p:cNvPicPr>
            <a:picLocks noChangeAspect="1" noChangeArrowheads="1"/>
          </p:cNvPicPr>
          <p:nvPr/>
        </p:nvPicPr>
        <p:blipFill>
          <a:blip r:embed="rId19"/>
          <a:srcRect/>
          <a:stretch>
            <a:fillRect/>
          </a:stretch>
        </p:blipFill>
        <p:spPr bwMode="auto">
          <a:xfrm>
            <a:off x="241300" y="4365625"/>
            <a:ext cx="8640763" cy="2024063"/>
          </a:xfrm>
          <a:prstGeom prst="rect">
            <a:avLst/>
          </a:prstGeom>
          <a:noFill/>
          <a:ln w="9525">
            <a:noFill/>
            <a:miter lim="800000"/>
            <a:headEnd/>
            <a:tailEnd/>
          </a:ln>
        </p:spPr>
      </p:pic>
      <p:pic>
        <p:nvPicPr>
          <p:cNvPr id="18454" name="Picture 22" descr="C:\dropbox\CSH\simon\presentation\movie\123.jpg"/>
          <p:cNvPicPr>
            <a:picLocks noChangeAspect="1" noChangeArrowheads="1"/>
          </p:cNvPicPr>
          <p:nvPr/>
        </p:nvPicPr>
        <p:blipFill>
          <a:blip r:embed="rId20"/>
          <a:srcRect/>
          <a:stretch>
            <a:fillRect/>
          </a:stretch>
        </p:blipFill>
        <p:spPr bwMode="auto">
          <a:xfrm>
            <a:off x="241300" y="4365625"/>
            <a:ext cx="8640763" cy="2024063"/>
          </a:xfrm>
          <a:prstGeom prst="rect">
            <a:avLst/>
          </a:prstGeom>
          <a:noFill/>
          <a:ln w="9525">
            <a:noFill/>
            <a:miter lim="800000"/>
            <a:headEnd/>
            <a:tailEnd/>
          </a:ln>
        </p:spPr>
      </p:pic>
      <p:pic>
        <p:nvPicPr>
          <p:cNvPr id="18455" name="Picture 23" descr="C:\dropbox\CSH\simon\presentation\movie\124.jpg"/>
          <p:cNvPicPr>
            <a:picLocks noChangeAspect="1" noChangeArrowheads="1"/>
          </p:cNvPicPr>
          <p:nvPr/>
        </p:nvPicPr>
        <p:blipFill>
          <a:blip r:embed="rId21"/>
          <a:srcRect/>
          <a:stretch>
            <a:fillRect/>
          </a:stretch>
        </p:blipFill>
        <p:spPr bwMode="auto">
          <a:xfrm>
            <a:off x="241300" y="4365625"/>
            <a:ext cx="8640763" cy="2024063"/>
          </a:xfrm>
          <a:prstGeom prst="rect">
            <a:avLst/>
          </a:prstGeom>
          <a:noFill/>
          <a:ln w="9525">
            <a:noFill/>
            <a:miter lim="800000"/>
            <a:headEnd/>
            <a:tailEnd/>
          </a:ln>
        </p:spPr>
      </p:pic>
      <p:pic>
        <p:nvPicPr>
          <p:cNvPr id="18456" name="Picture 24" descr="C:\dropbox\CSH\simon\presentation\movie\125.jpg"/>
          <p:cNvPicPr>
            <a:picLocks noChangeAspect="1" noChangeArrowheads="1"/>
          </p:cNvPicPr>
          <p:nvPr/>
        </p:nvPicPr>
        <p:blipFill>
          <a:blip r:embed="rId22"/>
          <a:srcRect/>
          <a:stretch>
            <a:fillRect/>
          </a:stretch>
        </p:blipFill>
        <p:spPr bwMode="auto">
          <a:xfrm>
            <a:off x="241300" y="4365625"/>
            <a:ext cx="8640763" cy="2024063"/>
          </a:xfrm>
          <a:prstGeom prst="rect">
            <a:avLst/>
          </a:prstGeom>
          <a:noFill/>
          <a:ln w="9525">
            <a:noFill/>
            <a:miter lim="800000"/>
            <a:headEnd/>
            <a:tailEnd/>
          </a:ln>
        </p:spPr>
      </p:pic>
      <p:pic>
        <p:nvPicPr>
          <p:cNvPr id="18457" name="Picture 25" descr="C:\dropbox\CSH\simon\presentation\movie\127.jpg"/>
          <p:cNvPicPr>
            <a:picLocks noChangeAspect="1" noChangeArrowheads="1"/>
          </p:cNvPicPr>
          <p:nvPr/>
        </p:nvPicPr>
        <p:blipFill>
          <a:blip r:embed="rId23"/>
          <a:srcRect/>
          <a:stretch>
            <a:fillRect/>
          </a:stretch>
        </p:blipFill>
        <p:spPr bwMode="auto">
          <a:xfrm>
            <a:off x="241300" y="4365625"/>
            <a:ext cx="8640763" cy="2024063"/>
          </a:xfrm>
          <a:prstGeom prst="rect">
            <a:avLst/>
          </a:prstGeom>
          <a:noFill/>
          <a:ln w="9525">
            <a:noFill/>
            <a:miter lim="800000"/>
            <a:headEnd/>
            <a:tailEnd/>
          </a:ln>
        </p:spPr>
      </p:pic>
      <p:pic>
        <p:nvPicPr>
          <p:cNvPr id="18458" name="Picture 26" descr="C:\dropbox\CSH\simon\presentation\movie\130.jpg"/>
          <p:cNvPicPr>
            <a:picLocks noChangeAspect="1" noChangeArrowheads="1"/>
          </p:cNvPicPr>
          <p:nvPr/>
        </p:nvPicPr>
        <p:blipFill>
          <a:blip r:embed="rId24"/>
          <a:srcRect/>
          <a:stretch>
            <a:fillRect/>
          </a:stretch>
        </p:blipFill>
        <p:spPr bwMode="auto">
          <a:xfrm>
            <a:off x="241300" y="4365625"/>
            <a:ext cx="8640763" cy="2024063"/>
          </a:xfrm>
          <a:prstGeom prst="rect">
            <a:avLst/>
          </a:prstGeom>
          <a:noFill/>
          <a:ln w="9525">
            <a:noFill/>
            <a:miter lim="800000"/>
            <a:headEnd/>
            <a:tailEnd/>
          </a:ln>
        </p:spPr>
      </p:pic>
      <p:pic>
        <p:nvPicPr>
          <p:cNvPr id="18459" name="Picture 27" descr="C:\dropbox\CSH\simon\presentation\movie\131.jpg"/>
          <p:cNvPicPr>
            <a:picLocks noChangeAspect="1" noChangeArrowheads="1"/>
          </p:cNvPicPr>
          <p:nvPr/>
        </p:nvPicPr>
        <p:blipFill>
          <a:blip r:embed="rId25"/>
          <a:srcRect/>
          <a:stretch>
            <a:fillRect/>
          </a:stretch>
        </p:blipFill>
        <p:spPr bwMode="auto">
          <a:xfrm>
            <a:off x="241300" y="4365625"/>
            <a:ext cx="8640763" cy="2024063"/>
          </a:xfrm>
          <a:prstGeom prst="rect">
            <a:avLst/>
          </a:prstGeom>
          <a:noFill/>
          <a:ln w="9525">
            <a:noFill/>
            <a:miter lim="800000"/>
            <a:headEnd/>
            <a:tailEnd/>
          </a:ln>
        </p:spPr>
      </p:pic>
      <p:pic>
        <p:nvPicPr>
          <p:cNvPr id="18460" name="Picture 28" descr="C:\dropbox\CSH\simon\presentation\movie\6.jpg"/>
          <p:cNvPicPr>
            <a:picLocks noChangeAspect="1" noChangeArrowheads="1"/>
          </p:cNvPicPr>
          <p:nvPr/>
        </p:nvPicPr>
        <p:blipFill>
          <a:blip r:embed="rId26"/>
          <a:srcRect/>
          <a:stretch>
            <a:fillRect/>
          </a:stretch>
        </p:blipFill>
        <p:spPr bwMode="auto">
          <a:xfrm>
            <a:off x="241300" y="4365625"/>
            <a:ext cx="8640763" cy="2024063"/>
          </a:xfrm>
          <a:prstGeom prst="rect">
            <a:avLst/>
          </a:prstGeom>
          <a:noFill/>
          <a:ln w="9525">
            <a:noFill/>
            <a:miter lim="800000"/>
            <a:headEnd/>
            <a:tailEnd/>
          </a:ln>
        </p:spPr>
      </p:pic>
      <p:pic>
        <p:nvPicPr>
          <p:cNvPr id="18461" name="Picture 29" descr="C:\dropbox\CSH\simon\presentation\movie\10.jpg"/>
          <p:cNvPicPr>
            <a:picLocks noChangeAspect="1" noChangeArrowheads="1"/>
          </p:cNvPicPr>
          <p:nvPr/>
        </p:nvPicPr>
        <p:blipFill>
          <a:blip r:embed="rId27"/>
          <a:srcRect/>
          <a:stretch>
            <a:fillRect/>
          </a:stretch>
        </p:blipFill>
        <p:spPr bwMode="auto">
          <a:xfrm>
            <a:off x="241300" y="4365625"/>
            <a:ext cx="8640763" cy="2024063"/>
          </a:xfrm>
          <a:prstGeom prst="rect">
            <a:avLst/>
          </a:prstGeom>
          <a:noFill/>
          <a:ln w="9525">
            <a:noFill/>
            <a:miter lim="800000"/>
            <a:headEnd/>
            <a:tailEnd/>
          </a:ln>
        </p:spPr>
      </p:pic>
      <p:pic>
        <p:nvPicPr>
          <p:cNvPr id="18462" name="Picture 30" descr="C:\dropbox\CSH\simon\presentation\movie\23.jpg"/>
          <p:cNvPicPr>
            <a:picLocks noChangeAspect="1" noChangeArrowheads="1"/>
          </p:cNvPicPr>
          <p:nvPr/>
        </p:nvPicPr>
        <p:blipFill>
          <a:blip r:embed="rId28"/>
          <a:srcRect/>
          <a:stretch>
            <a:fillRect/>
          </a:stretch>
        </p:blipFill>
        <p:spPr bwMode="auto">
          <a:xfrm>
            <a:off x="241300" y="4365625"/>
            <a:ext cx="8640763" cy="2024063"/>
          </a:xfrm>
          <a:prstGeom prst="rect">
            <a:avLst/>
          </a:prstGeom>
          <a:noFill/>
          <a:ln w="9525">
            <a:noFill/>
            <a:miter lim="800000"/>
            <a:headEnd/>
            <a:tailEnd/>
          </a:ln>
        </p:spPr>
      </p:pic>
      <p:pic>
        <p:nvPicPr>
          <p:cNvPr id="18463" name="Picture 31" descr="C:\dropbox\CSH\simon\presentation\movie\24.jpg"/>
          <p:cNvPicPr>
            <a:picLocks noChangeAspect="1" noChangeArrowheads="1"/>
          </p:cNvPicPr>
          <p:nvPr/>
        </p:nvPicPr>
        <p:blipFill>
          <a:blip r:embed="rId29"/>
          <a:srcRect/>
          <a:stretch>
            <a:fillRect/>
          </a:stretch>
        </p:blipFill>
        <p:spPr bwMode="auto">
          <a:xfrm>
            <a:off x="241300" y="4365625"/>
            <a:ext cx="8640763" cy="2024063"/>
          </a:xfrm>
          <a:prstGeom prst="rect">
            <a:avLst/>
          </a:prstGeom>
          <a:noFill/>
          <a:ln w="9525">
            <a:noFill/>
            <a:miter lim="800000"/>
            <a:headEnd/>
            <a:tailEnd/>
          </a:ln>
        </p:spPr>
      </p:pic>
      <p:pic>
        <p:nvPicPr>
          <p:cNvPr id="18464" name="Picture 32" descr="C:\dropbox\CSH\simon\presentation\movie\25.jpg"/>
          <p:cNvPicPr>
            <a:picLocks noChangeAspect="1" noChangeArrowheads="1"/>
          </p:cNvPicPr>
          <p:nvPr/>
        </p:nvPicPr>
        <p:blipFill>
          <a:blip r:embed="rId30"/>
          <a:srcRect/>
          <a:stretch>
            <a:fillRect/>
          </a:stretch>
        </p:blipFill>
        <p:spPr bwMode="auto">
          <a:xfrm>
            <a:off x="241300" y="4365625"/>
            <a:ext cx="8640763" cy="2024063"/>
          </a:xfrm>
          <a:prstGeom prst="rect">
            <a:avLst/>
          </a:prstGeom>
          <a:noFill/>
          <a:ln w="9525">
            <a:noFill/>
            <a:miter lim="800000"/>
            <a:headEnd/>
            <a:tailEnd/>
          </a:ln>
        </p:spPr>
      </p:pic>
      <p:sp>
        <p:nvSpPr>
          <p:cNvPr id="32" name="TextBox 31"/>
          <p:cNvSpPr txBox="1">
            <a:spLocks noChangeArrowheads="1"/>
          </p:cNvSpPr>
          <p:nvPr/>
        </p:nvSpPr>
        <p:spPr bwMode="auto">
          <a:xfrm>
            <a:off x="2195513" y="3811588"/>
            <a:ext cx="504825" cy="554037"/>
          </a:xfrm>
          <a:prstGeom prst="rect">
            <a:avLst/>
          </a:prstGeom>
          <a:noFill/>
          <a:ln w="9525">
            <a:noFill/>
            <a:miter lim="800000"/>
            <a:headEnd/>
            <a:tailEnd/>
          </a:ln>
        </p:spPr>
        <p:txBody>
          <a:bodyPr>
            <a:spAutoFit/>
          </a:bodyPr>
          <a:lstStyle/>
          <a:p>
            <a:pPr algn="l"/>
            <a:r>
              <a:rPr lang="en-US" sz="3000">
                <a:solidFill>
                  <a:srgbClr val="1F497D"/>
                </a:solidFill>
              </a:rPr>
              <a:t>A</a:t>
            </a:r>
            <a:endParaRPr lang="en-US"/>
          </a:p>
        </p:txBody>
      </p:sp>
      <p:sp>
        <p:nvSpPr>
          <p:cNvPr id="33" name="TextBox 32"/>
          <p:cNvSpPr txBox="1">
            <a:spLocks noChangeArrowheads="1"/>
          </p:cNvSpPr>
          <p:nvPr/>
        </p:nvSpPr>
        <p:spPr bwMode="auto">
          <a:xfrm>
            <a:off x="6588125" y="3811588"/>
            <a:ext cx="504825" cy="554037"/>
          </a:xfrm>
          <a:prstGeom prst="rect">
            <a:avLst/>
          </a:prstGeom>
          <a:noFill/>
          <a:ln w="9525">
            <a:noFill/>
            <a:miter lim="800000"/>
            <a:headEnd/>
            <a:tailEnd/>
          </a:ln>
        </p:spPr>
        <p:txBody>
          <a:bodyPr>
            <a:spAutoFit/>
          </a:bodyPr>
          <a:lstStyle/>
          <a:p>
            <a:pPr algn="l"/>
            <a:r>
              <a:rPr lang="en-US" sz="3000">
                <a:solidFill>
                  <a:srgbClr val="1F497D"/>
                </a:solidFill>
              </a:rPr>
              <a:t>B</a:t>
            </a:r>
            <a:endParaRPr lang="en-US" b="1"/>
          </a:p>
        </p:txBody>
      </p:sp>
    </p:spTree>
    <p:custDataLst>
      <p:tags r:id="rId1"/>
    </p:custDataLst>
  </p:cSld>
  <p:clrMapOvr>
    <a:masterClrMapping/>
  </p:clrMapOvr>
  <p:transition spd="slow" advTm="294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843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750"/>
                                  </p:stCondLst>
                                  <p:childTnLst>
                                    <p:set>
                                      <p:cBhvr>
                                        <p:cTn id="24" dur="1" fill="hold">
                                          <p:stCondLst>
                                            <p:cond delay="0"/>
                                          </p:stCondLst>
                                        </p:cTn>
                                        <p:tgtEl>
                                          <p:spTgt spid="18439"/>
                                        </p:tgtEl>
                                        <p:attrNameLst>
                                          <p:attrName>style.visibility</p:attrName>
                                        </p:attrNameLst>
                                      </p:cBhvr>
                                      <p:to>
                                        <p:strVal val="visible"/>
                                      </p:to>
                                    </p:set>
                                  </p:childTnLst>
                                </p:cTn>
                              </p:par>
                            </p:childTnLst>
                          </p:cTn>
                        </p:par>
                        <p:par>
                          <p:cTn id="25" fill="hold">
                            <p:stCondLst>
                              <p:cond delay="750"/>
                            </p:stCondLst>
                            <p:childTnLst>
                              <p:par>
                                <p:cTn id="26" presetID="1" presetClass="entr" presetSubtype="0" fill="hold" nodeType="afterEffect">
                                  <p:stCondLst>
                                    <p:cond delay="750"/>
                                  </p:stCondLst>
                                  <p:childTnLst>
                                    <p:set>
                                      <p:cBhvr>
                                        <p:cTn id="27" dur="1" fill="hold">
                                          <p:stCondLst>
                                            <p:cond delay="0"/>
                                          </p:stCondLst>
                                        </p:cTn>
                                        <p:tgtEl>
                                          <p:spTgt spid="18440"/>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nodeType="afterEffect">
                                  <p:stCondLst>
                                    <p:cond delay="750"/>
                                  </p:stCondLst>
                                  <p:childTnLst>
                                    <p:set>
                                      <p:cBhvr>
                                        <p:cTn id="30" dur="1" fill="hold">
                                          <p:stCondLst>
                                            <p:cond delay="0"/>
                                          </p:stCondLst>
                                        </p:cTn>
                                        <p:tgtEl>
                                          <p:spTgt spid="18443"/>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nodeType="afterEffect">
                                  <p:stCondLst>
                                    <p:cond delay="750"/>
                                  </p:stCondLst>
                                  <p:childTnLst>
                                    <p:set>
                                      <p:cBhvr>
                                        <p:cTn id="33" dur="1" fill="hold">
                                          <p:stCondLst>
                                            <p:cond delay="0"/>
                                          </p:stCondLst>
                                        </p:cTn>
                                        <p:tgtEl>
                                          <p:spTgt spid="18444"/>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750"/>
                                  </p:stCondLst>
                                  <p:childTnLst>
                                    <p:set>
                                      <p:cBhvr>
                                        <p:cTn id="36" dur="1" fill="hold">
                                          <p:stCondLst>
                                            <p:cond delay="0"/>
                                          </p:stCondLst>
                                        </p:cTn>
                                        <p:tgtEl>
                                          <p:spTgt spid="18441"/>
                                        </p:tgtEl>
                                        <p:attrNameLst>
                                          <p:attrName>style.visibility</p:attrName>
                                        </p:attrNameLst>
                                      </p:cBhvr>
                                      <p:to>
                                        <p:strVal val="visible"/>
                                      </p:to>
                                    </p:set>
                                  </p:childTnLst>
                                </p:cTn>
                              </p:par>
                            </p:childTnLst>
                          </p:cTn>
                        </p:par>
                        <p:par>
                          <p:cTn id="37" fill="hold">
                            <p:stCondLst>
                              <p:cond delay="3750"/>
                            </p:stCondLst>
                            <p:childTnLst>
                              <p:par>
                                <p:cTn id="38" presetID="1" presetClass="entr" presetSubtype="0" fill="hold" nodeType="afterEffect">
                                  <p:stCondLst>
                                    <p:cond delay="750"/>
                                  </p:stCondLst>
                                  <p:childTnLst>
                                    <p:set>
                                      <p:cBhvr>
                                        <p:cTn id="39" dur="1" fill="hold">
                                          <p:stCondLst>
                                            <p:cond delay="0"/>
                                          </p:stCondLst>
                                        </p:cTn>
                                        <p:tgtEl>
                                          <p:spTgt spid="18442"/>
                                        </p:tgtEl>
                                        <p:attrNameLst>
                                          <p:attrName>style.visibility</p:attrName>
                                        </p:attrNameLst>
                                      </p:cBhvr>
                                      <p:to>
                                        <p:strVal val="visible"/>
                                      </p:to>
                                    </p:set>
                                  </p:childTnLst>
                                </p:cTn>
                              </p:par>
                            </p:childTnLst>
                          </p:cTn>
                        </p:par>
                        <p:par>
                          <p:cTn id="40" fill="hold">
                            <p:stCondLst>
                              <p:cond delay="4500"/>
                            </p:stCondLst>
                            <p:childTnLst>
                              <p:par>
                                <p:cTn id="41" presetID="1" presetClass="entr" presetSubtype="0" fill="hold" nodeType="afterEffect">
                                  <p:stCondLst>
                                    <p:cond delay="750"/>
                                  </p:stCondLst>
                                  <p:childTnLst>
                                    <p:set>
                                      <p:cBhvr>
                                        <p:cTn id="42" dur="1" fill="hold">
                                          <p:stCondLst>
                                            <p:cond delay="0"/>
                                          </p:stCondLst>
                                        </p:cTn>
                                        <p:tgtEl>
                                          <p:spTgt spid="18445"/>
                                        </p:tgtEl>
                                        <p:attrNameLst>
                                          <p:attrName>style.visibility</p:attrName>
                                        </p:attrNameLst>
                                      </p:cBhvr>
                                      <p:to>
                                        <p:strVal val="visible"/>
                                      </p:to>
                                    </p:set>
                                  </p:childTnLst>
                                </p:cTn>
                              </p:par>
                            </p:childTnLst>
                          </p:cTn>
                        </p:par>
                        <p:par>
                          <p:cTn id="43" fill="hold">
                            <p:stCondLst>
                              <p:cond delay="5250"/>
                            </p:stCondLst>
                            <p:childTnLst>
                              <p:par>
                                <p:cTn id="44" presetID="1" presetClass="entr" presetSubtype="0" fill="hold" nodeType="afterEffect">
                                  <p:stCondLst>
                                    <p:cond delay="750"/>
                                  </p:stCondLst>
                                  <p:childTnLst>
                                    <p:set>
                                      <p:cBhvr>
                                        <p:cTn id="45" dur="1" fill="hold">
                                          <p:stCondLst>
                                            <p:cond delay="0"/>
                                          </p:stCondLst>
                                        </p:cTn>
                                        <p:tgtEl>
                                          <p:spTgt spid="18446"/>
                                        </p:tgtEl>
                                        <p:attrNameLst>
                                          <p:attrName>style.visibility</p:attrName>
                                        </p:attrNameLst>
                                      </p:cBhvr>
                                      <p:to>
                                        <p:strVal val="visible"/>
                                      </p:to>
                                    </p:set>
                                  </p:childTnLst>
                                </p:cTn>
                              </p:par>
                            </p:childTnLst>
                          </p:cTn>
                        </p:par>
                        <p:par>
                          <p:cTn id="46" fill="hold">
                            <p:stCondLst>
                              <p:cond delay="6000"/>
                            </p:stCondLst>
                            <p:childTnLst>
                              <p:par>
                                <p:cTn id="47" presetID="1" presetClass="entr" presetSubtype="0" fill="hold" nodeType="afterEffect">
                                  <p:stCondLst>
                                    <p:cond delay="750"/>
                                  </p:stCondLst>
                                  <p:childTnLst>
                                    <p:set>
                                      <p:cBhvr>
                                        <p:cTn id="48" dur="1" fill="hold">
                                          <p:stCondLst>
                                            <p:cond delay="0"/>
                                          </p:stCondLst>
                                        </p:cTn>
                                        <p:tgtEl>
                                          <p:spTgt spid="18447"/>
                                        </p:tgtEl>
                                        <p:attrNameLst>
                                          <p:attrName>style.visibility</p:attrName>
                                        </p:attrNameLst>
                                      </p:cBhvr>
                                      <p:to>
                                        <p:strVal val="visible"/>
                                      </p:to>
                                    </p:set>
                                  </p:childTnLst>
                                </p:cTn>
                              </p:par>
                            </p:childTnLst>
                          </p:cTn>
                        </p:par>
                        <p:par>
                          <p:cTn id="49" fill="hold">
                            <p:stCondLst>
                              <p:cond delay="6750"/>
                            </p:stCondLst>
                            <p:childTnLst>
                              <p:par>
                                <p:cTn id="50" presetID="1" presetClass="entr" presetSubtype="0" fill="hold" nodeType="afterEffect">
                                  <p:stCondLst>
                                    <p:cond delay="750"/>
                                  </p:stCondLst>
                                  <p:childTnLst>
                                    <p:set>
                                      <p:cBhvr>
                                        <p:cTn id="51" dur="1" fill="hold">
                                          <p:stCondLst>
                                            <p:cond delay="0"/>
                                          </p:stCondLst>
                                        </p:cTn>
                                        <p:tgtEl>
                                          <p:spTgt spid="18448"/>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750"/>
                                  </p:stCondLst>
                                  <p:childTnLst>
                                    <p:set>
                                      <p:cBhvr>
                                        <p:cTn id="54" dur="1" fill="hold">
                                          <p:stCondLst>
                                            <p:cond delay="0"/>
                                          </p:stCondLst>
                                        </p:cTn>
                                        <p:tgtEl>
                                          <p:spTgt spid="18449"/>
                                        </p:tgtEl>
                                        <p:attrNameLst>
                                          <p:attrName>style.visibility</p:attrName>
                                        </p:attrNameLst>
                                      </p:cBhvr>
                                      <p:to>
                                        <p:strVal val="visible"/>
                                      </p:to>
                                    </p:set>
                                  </p:childTnLst>
                                </p:cTn>
                              </p:par>
                            </p:childTnLst>
                          </p:cTn>
                        </p:par>
                        <p:par>
                          <p:cTn id="55" fill="hold">
                            <p:stCondLst>
                              <p:cond delay="8250"/>
                            </p:stCondLst>
                            <p:childTnLst>
                              <p:par>
                                <p:cTn id="56" presetID="1" presetClass="entr" presetSubtype="0" fill="hold" nodeType="afterEffect">
                                  <p:stCondLst>
                                    <p:cond delay="750"/>
                                  </p:stCondLst>
                                  <p:childTnLst>
                                    <p:set>
                                      <p:cBhvr>
                                        <p:cTn id="57" dur="1" fill="hold">
                                          <p:stCondLst>
                                            <p:cond delay="0"/>
                                          </p:stCondLst>
                                        </p:cTn>
                                        <p:tgtEl>
                                          <p:spTgt spid="18450"/>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750"/>
                                  </p:stCondLst>
                                  <p:childTnLst>
                                    <p:set>
                                      <p:cBhvr>
                                        <p:cTn id="60" dur="1" fill="hold">
                                          <p:stCondLst>
                                            <p:cond delay="0"/>
                                          </p:stCondLst>
                                        </p:cTn>
                                        <p:tgtEl>
                                          <p:spTgt spid="18451"/>
                                        </p:tgtEl>
                                        <p:attrNameLst>
                                          <p:attrName>style.visibility</p:attrName>
                                        </p:attrNameLst>
                                      </p:cBhvr>
                                      <p:to>
                                        <p:strVal val="visible"/>
                                      </p:to>
                                    </p:set>
                                  </p:childTnLst>
                                </p:cTn>
                              </p:par>
                            </p:childTnLst>
                          </p:cTn>
                        </p:par>
                        <p:par>
                          <p:cTn id="61" fill="hold">
                            <p:stCondLst>
                              <p:cond delay="9750"/>
                            </p:stCondLst>
                            <p:childTnLst>
                              <p:par>
                                <p:cTn id="62" presetID="1" presetClass="entr" presetSubtype="0" fill="hold" nodeType="afterEffect">
                                  <p:stCondLst>
                                    <p:cond delay="750"/>
                                  </p:stCondLst>
                                  <p:childTnLst>
                                    <p:set>
                                      <p:cBhvr>
                                        <p:cTn id="63" dur="1" fill="hold">
                                          <p:stCondLst>
                                            <p:cond delay="0"/>
                                          </p:stCondLst>
                                        </p:cTn>
                                        <p:tgtEl>
                                          <p:spTgt spid="18452"/>
                                        </p:tgtEl>
                                        <p:attrNameLst>
                                          <p:attrName>style.visibility</p:attrName>
                                        </p:attrNameLst>
                                      </p:cBhvr>
                                      <p:to>
                                        <p:strVal val="visible"/>
                                      </p:to>
                                    </p:set>
                                  </p:childTnLst>
                                </p:cTn>
                              </p:par>
                            </p:childTnLst>
                          </p:cTn>
                        </p:par>
                        <p:par>
                          <p:cTn id="64" fill="hold">
                            <p:stCondLst>
                              <p:cond delay="10500"/>
                            </p:stCondLst>
                            <p:childTnLst>
                              <p:par>
                                <p:cTn id="65" presetID="1" presetClass="entr" presetSubtype="0" fill="hold" nodeType="afterEffect">
                                  <p:stCondLst>
                                    <p:cond delay="750"/>
                                  </p:stCondLst>
                                  <p:childTnLst>
                                    <p:set>
                                      <p:cBhvr>
                                        <p:cTn id="66" dur="1" fill="hold">
                                          <p:stCondLst>
                                            <p:cond delay="0"/>
                                          </p:stCondLst>
                                        </p:cTn>
                                        <p:tgtEl>
                                          <p:spTgt spid="18453"/>
                                        </p:tgtEl>
                                        <p:attrNameLst>
                                          <p:attrName>style.visibility</p:attrName>
                                        </p:attrNameLst>
                                      </p:cBhvr>
                                      <p:to>
                                        <p:strVal val="visible"/>
                                      </p:to>
                                    </p:set>
                                  </p:childTnLst>
                                </p:cTn>
                              </p:par>
                            </p:childTnLst>
                          </p:cTn>
                        </p:par>
                        <p:par>
                          <p:cTn id="67" fill="hold">
                            <p:stCondLst>
                              <p:cond delay="11250"/>
                            </p:stCondLst>
                            <p:childTnLst>
                              <p:par>
                                <p:cTn id="68" presetID="1" presetClass="entr" presetSubtype="0" fill="hold" nodeType="afterEffect">
                                  <p:stCondLst>
                                    <p:cond delay="750"/>
                                  </p:stCondLst>
                                  <p:childTnLst>
                                    <p:set>
                                      <p:cBhvr>
                                        <p:cTn id="69" dur="1" fill="hold">
                                          <p:stCondLst>
                                            <p:cond delay="0"/>
                                          </p:stCondLst>
                                        </p:cTn>
                                        <p:tgtEl>
                                          <p:spTgt spid="18454"/>
                                        </p:tgtEl>
                                        <p:attrNameLst>
                                          <p:attrName>style.visibility</p:attrName>
                                        </p:attrNameLst>
                                      </p:cBhvr>
                                      <p:to>
                                        <p:strVal val="visible"/>
                                      </p:to>
                                    </p:set>
                                  </p:childTnLst>
                                </p:cTn>
                              </p:par>
                            </p:childTnLst>
                          </p:cTn>
                        </p:par>
                        <p:par>
                          <p:cTn id="70" fill="hold">
                            <p:stCondLst>
                              <p:cond delay="12000"/>
                            </p:stCondLst>
                            <p:childTnLst>
                              <p:par>
                                <p:cTn id="71" presetID="1" presetClass="entr" presetSubtype="0" fill="hold" nodeType="afterEffect">
                                  <p:stCondLst>
                                    <p:cond delay="750"/>
                                  </p:stCondLst>
                                  <p:childTnLst>
                                    <p:set>
                                      <p:cBhvr>
                                        <p:cTn id="72" dur="1" fill="hold">
                                          <p:stCondLst>
                                            <p:cond delay="0"/>
                                          </p:stCondLst>
                                        </p:cTn>
                                        <p:tgtEl>
                                          <p:spTgt spid="18455"/>
                                        </p:tgtEl>
                                        <p:attrNameLst>
                                          <p:attrName>style.visibility</p:attrName>
                                        </p:attrNameLst>
                                      </p:cBhvr>
                                      <p:to>
                                        <p:strVal val="visible"/>
                                      </p:to>
                                    </p:set>
                                  </p:childTnLst>
                                </p:cTn>
                              </p:par>
                            </p:childTnLst>
                          </p:cTn>
                        </p:par>
                        <p:par>
                          <p:cTn id="73" fill="hold">
                            <p:stCondLst>
                              <p:cond delay="12750"/>
                            </p:stCondLst>
                            <p:childTnLst>
                              <p:par>
                                <p:cTn id="74" presetID="1" presetClass="entr" presetSubtype="0" fill="hold" nodeType="afterEffect">
                                  <p:stCondLst>
                                    <p:cond delay="750"/>
                                  </p:stCondLst>
                                  <p:childTnLst>
                                    <p:set>
                                      <p:cBhvr>
                                        <p:cTn id="75" dur="1" fill="hold">
                                          <p:stCondLst>
                                            <p:cond delay="0"/>
                                          </p:stCondLst>
                                        </p:cTn>
                                        <p:tgtEl>
                                          <p:spTgt spid="18456"/>
                                        </p:tgtEl>
                                        <p:attrNameLst>
                                          <p:attrName>style.visibility</p:attrName>
                                        </p:attrNameLst>
                                      </p:cBhvr>
                                      <p:to>
                                        <p:strVal val="visible"/>
                                      </p:to>
                                    </p:set>
                                  </p:childTnLst>
                                </p:cTn>
                              </p:par>
                            </p:childTnLst>
                          </p:cTn>
                        </p:par>
                        <p:par>
                          <p:cTn id="76" fill="hold">
                            <p:stCondLst>
                              <p:cond delay="13500"/>
                            </p:stCondLst>
                            <p:childTnLst>
                              <p:par>
                                <p:cTn id="77" presetID="1" presetClass="entr" presetSubtype="0" fill="hold" nodeType="afterEffect">
                                  <p:stCondLst>
                                    <p:cond delay="750"/>
                                  </p:stCondLst>
                                  <p:childTnLst>
                                    <p:set>
                                      <p:cBhvr>
                                        <p:cTn id="78" dur="1" fill="hold">
                                          <p:stCondLst>
                                            <p:cond delay="0"/>
                                          </p:stCondLst>
                                        </p:cTn>
                                        <p:tgtEl>
                                          <p:spTgt spid="18457"/>
                                        </p:tgtEl>
                                        <p:attrNameLst>
                                          <p:attrName>style.visibility</p:attrName>
                                        </p:attrNameLst>
                                      </p:cBhvr>
                                      <p:to>
                                        <p:strVal val="visible"/>
                                      </p:to>
                                    </p:set>
                                  </p:childTnLst>
                                </p:cTn>
                              </p:par>
                            </p:childTnLst>
                          </p:cTn>
                        </p:par>
                        <p:par>
                          <p:cTn id="79" fill="hold">
                            <p:stCondLst>
                              <p:cond delay="14250"/>
                            </p:stCondLst>
                            <p:childTnLst>
                              <p:par>
                                <p:cTn id="80" presetID="1" presetClass="entr" presetSubtype="0" fill="hold" nodeType="afterEffect">
                                  <p:stCondLst>
                                    <p:cond delay="750"/>
                                  </p:stCondLst>
                                  <p:childTnLst>
                                    <p:set>
                                      <p:cBhvr>
                                        <p:cTn id="81" dur="1" fill="hold">
                                          <p:stCondLst>
                                            <p:cond delay="0"/>
                                          </p:stCondLst>
                                        </p:cTn>
                                        <p:tgtEl>
                                          <p:spTgt spid="18458"/>
                                        </p:tgtEl>
                                        <p:attrNameLst>
                                          <p:attrName>style.visibility</p:attrName>
                                        </p:attrNameLst>
                                      </p:cBhvr>
                                      <p:to>
                                        <p:strVal val="visible"/>
                                      </p:to>
                                    </p:set>
                                  </p:childTnLst>
                                </p:cTn>
                              </p:par>
                            </p:childTnLst>
                          </p:cTn>
                        </p:par>
                        <p:par>
                          <p:cTn id="82" fill="hold">
                            <p:stCondLst>
                              <p:cond delay="15000"/>
                            </p:stCondLst>
                            <p:childTnLst>
                              <p:par>
                                <p:cTn id="83" presetID="1" presetClass="entr" presetSubtype="0" fill="hold" nodeType="afterEffect">
                                  <p:stCondLst>
                                    <p:cond delay="750"/>
                                  </p:stCondLst>
                                  <p:childTnLst>
                                    <p:set>
                                      <p:cBhvr>
                                        <p:cTn id="84" dur="1" fill="hold">
                                          <p:stCondLst>
                                            <p:cond delay="0"/>
                                          </p:stCondLst>
                                        </p:cTn>
                                        <p:tgtEl>
                                          <p:spTgt spid="18459"/>
                                        </p:tgtEl>
                                        <p:attrNameLst>
                                          <p:attrName>style.visibility</p:attrName>
                                        </p:attrNameLst>
                                      </p:cBhvr>
                                      <p:to>
                                        <p:strVal val="visible"/>
                                      </p:to>
                                    </p:set>
                                  </p:childTnLst>
                                </p:cTn>
                              </p:par>
                            </p:childTnLst>
                          </p:cTn>
                        </p:par>
                        <p:par>
                          <p:cTn id="85" fill="hold">
                            <p:stCondLst>
                              <p:cond delay="15750"/>
                            </p:stCondLst>
                            <p:childTnLst>
                              <p:par>
                                <p:cTn id="86" presetID="1" presetClass="entr" presetSubtype="0" fill="hold" nodeType="afterEffect">
                                  <p:stCondLst>
                                    <p:cond delay="750"/>
                                  </p:stCondLst>
                                  <p:childTnLst>
                                    <p:set>
                                      <p:cBhvr>
                                        <p:cTn id="87" dur="1" fill="hold">
                                          <p:stCondLst>
                                            <p:cond delay="0"/>
                                          </p:stCondLst>
                                        </p:cTn>
                                        <p:tgtEl>
                                          <p:spTgt spid="18460"/>
                                        </p:tgtEl>
                                        <p:attrNameLst>
                                          <p:attrName>style.visibility</p:attrName>
                                        </p:attrNameLst>
                                      </p:cBhvr>
                                      <p:to>
                                        <p:strVal val="visible"/>
                                      </p:to>
                                    </p:set>
                                  </p:childTnLst>
                                </p:cTn>
                              </p:par>
                            </p:childTnLst>
                          </p:cTn>
                        </p:par>
                        <p:par>
                          <p:cTn id="88" fill="hold">
                            <p:stCondLst>
                              <p:cond delay="16500"/>
                            </p:stCondLst>
                            <p:childTnLst>
                              <p:par>
                                <p:cTn id="89" presetID="1" presetClass="entr" presetSubtype="0" fill="hold" nodeType="afterEffect">
                                  <p:stCondLst>
                                    <p:cond delay="750"/>
                                  </p:stCondLst>
                                  <p:childTnLst>
                                    <p:set>
                                      <p:cBhvr>
                                        <p:cTn id="90" dur="1" fill="hold">
                                          <p:stCondLst>
                                            <p:cond delay="0"/>
                                          </p:stCondLst>
                                        </p:cTn>
                                        <p:tgtEl>
                                          <p:spTgt spid="18461"/>
                                        </p:tgtEl>
                                        <p:attrNameLst>
                                          <p:attrName>style.visibility</p:attrName>
                                        </p:attrNameLst>
                                      </p:cBhvr>
                                      <p:to>
                                        <p:strVal val="visible"/>
                                      </p:to>
                                    </p:set>
                                  </p:childTnLst>
                                </p:cTn>
                              </p:par>
                            </p:childTnLst>
                          </p:cTn>
                        </p:par>
                        <p:par>
                          <p:cTn id="91" fill="hold">
                            <p:stCondLst>
                              <p:cond delay="17250"/>
                            </p:stCondLst>
                            <p:childTnLst>
                              <p:par>
                                <p:cTn id="92" presetID="1" presetClass="entr" presetSubtype="0" fill="hold" nodeType="afterEffect">
                                  <p:stCondLst>
                                    <p:cond delay="750"/>
                                  </p:stCondLst>
                                  <p:childTnLst>
                                    <p:set>
                                      <p:cBhvr>
                                        <p:cTn id="93" dur="1" fill="hold">
                                          <p:stCondLst>
                                            <p:cond delay="0"/>
                                          </p:stCondLst>
                                        </p:cTn>
                                        <p:tgtEl>
                                          <p:spTgt spid="18462"/>
                                        </p:tgtEl>
                                        <p:attrNameLst>
                                          <p:attrName>style.visibility</p:attrName>
                                        </p:attrNameLst>
                                      </p:cBhvr>
                                      <p:to>
                                        <p:strVal val="visible"/>
                                      </p:to>
                                    </p:set>
                                  </p:childTnLst>
                                </p:cTn>
                              </p:par>
                            </p:childTnLst>
                          </p:cTn>
                        </p:par>
                        <p:par>
                          <p:cTn id="94" fill="hold">
                            <p:stCondLst>
                              <p:cond delay="18000"/>
                            </p:stCondLst>
                            <p:childTnLst>
                              <p:par>
                                <p:cTn id="95" presetID="1" presetClass="entr" presetSubtype="0" fill="hold" nodeType="afterEffect">
                                  <p:stCondLst>
                                    <p:cond delay="750"/>
                                  </p:stCondLst>
                                  <p:childTnLst>
                                    <p:set>
                                      <p:cBhvr>
                                        <p:cTn id="96" dur="1" fill="hold">
                                          <p:stCondLst>
                                            <p:cond delay="0"/>
                                          </p:stCondLst>
                                        </p:cTn>
                                        <p:tgtEl>
                                          <p:spTgt spid="18463"/>
                                        </p:tgtEl>
                                        <p:attrNameLst>
                                          <p:attrName>style.visibility</p:attrName>
                                        </p:attrNameLst>
                                      </p:cBhvr>
                                      <p:to>
                                        <p:strVal val="visible"/>
                                      </p:to>
                                    </p:set>
                                  </p:childTnLst>
                                </p:cTn>
                              </p:par>
                            </p:childTnLst>
                          </p:cTn>
                        </p:par>
                        <p:par>
                          <p:cTn id="97" fill="hold">
                            <p:stCondLst>
                              <p:cond delay="18750"/>
                            </p:stCondLst>
                            <p:childTnLst>
                              <p:par>
                                <p:cTn id="98" presetID="1" presetClass="entr" presetSubtype="0" fill="hold" nodeType="afterEffect">
                                  <p:stCondLst>
                                    <p:cond delay="750"/>
                                  </p:stCondLst>
                                  <p:childTnLst>
                                    <p:set>
                                      <p:cBhvr>
                                        <p:cTn id="99" dur="1" fill="hold">
                                          <p:stCondLst>
                                            <p:cond delay="0"/>
                                          </p:stCondLst>
                                        </p:cTn>
                                        <p:tgtEl>
                                          <p:spTgt spid="18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a:xfrm>
            <a:off x="457200" y="-26988"/>
            <a:ext cx="8229600" cy="1143001"/>
          </a:xfrm>
        </p:spPr>
        <p:txBody>
          <a:bodyPr/>
          <a:lstStyle/>
          <a:p>
            <a:pPr eaLnBrk="1" hangingPunct="1"/>
            <a:r>
              <a:rPr lang="en-US" smtClean="0"/>
              <a:t>Experiments - accuracy/efficiency</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72707" name="Picture 4" descr="ErrTimeWithGT"/>
          <p:cNvPicPr>
            <a:picLocks noChangeAspect="1" noChangeArrowheads="1"/>
          </p:cNvPicPr>
          <p:nvPr/>
        </p:nvPicPr>
        <p:blipFill>
          <a:blip r:embed="rId4"/>
          <a:srcRect t="5145"/>
          <a:stretch>
            <a:fillRect/>
          </a:stretch>
        </p:blipFill>
        <p:spPr bwMode="auto">
          <a:xfrm>
            <a:off x="1187450" y="1276350"/>
            <a:ext cx="6696075" cy="5314950"/>
          </a:xfrm>
          <a:prstGeom prst="rect">
            <a:avLst/>
          </a:prstGeom>
          <a:noFill/>
          <a:ln w="9525">
            <a:noFill/>
            <a:miter lim="800000"/>
            <a:headEnd/>
            <a:tailEnd/>
          </a:ln>
        </p:spPr>
      </p:pic>
      <p:sp>
        <p:nvSpPr>
          <p:cNvPr id="10" name="Rectangle 7"/>
          <p:cNvSpPr>
            <a:spLocks noChangeArrowheads="1"/>
          </p:cNvSpPr>
          <p:nvPr/>
        </p:nvSpPr>
        <p:spPr bwMode="auto">
          <a:xfrm>
            <a:off x="5683250" y="2051050"/>
            <a:ext cx="1841500" cy="195263"/>
          </a:xfrm>
          <a:prstGeom prst="rect">
            <a:avLst/>
          </a:prstGeom>
          <a:solidFill>
            <a:schemeClr val="bg1"/>
          </a:solidFill>
          <a:ln w="9525">
            <a:noFill/>
            <a:miter lim="800000"/>
            <a:headEnd/>
            <a:tailEnd/>
          </a:ln>
        </p:spPr>
        <p:txBody>
          <a:bodyPr wrap="none" anchor="ctr"/>
          <a:lstStyle/>
          <a:p>
            <a:pPr algn="l"/>
            <a:endParaRPr lang="he-IL"/>
          </a:p>
        </p:txBody>
      </p:sp>
      <p:sp>
        <p:nvSpPr>
          <p:cNvPr id="11" name="Rectangle 8"/>
          <p:cNvSpPr>
            <a:spLocks noChangeArrowheads="1"/>
          </p:cNvSpPr>
          <p:nvPr/>
        </p:nvSpPr>
        <p:spPr bwMode="auto">
          <a:xfrm>
            <a:off x="2716213" y="5929313"/>
            <a:ext cx="4519612" cy="71437"/>
          </a:xfrm>
          <a:prstGeom prst="rect">
            <a:avLst/>
          </a:prstGeom>
          <a:solidFill>
            <a:schemeClr val="bg1"/>
          </a:solidFill>
          <a:ln w="9525">
            <a:noFill/>
            <a:miter lim="800000"/>
            <a:headEnd/>
            <a:tailEnd/>
          </a:ln>
        </p:spPr>
        <p:txBody>
          <a:bodyPr wrap="none" anchor="ctr"/>
          <a:lstStyle/>
          <a:p>
            <a:pPr algn="l"/>
            <a:endParaRPr lang="he-IL"/>
          </a:p>
        </p:txBody>
      </p:sp>
      <p:cxnSp>
        <p:nvCxnSpPr>
          <p:cNvPr id="3" name="Straight Arrow Connector 2"/>
          <p:cNvCxnSpPr/>
          <p:nvPr/>
        </p:nvCxnSpPr>
        <p:spPr>
          <a:xfrm>
            <a:off x="3614738" y="3798888"/>
            <a:ext cx="0" cy="2176462"/>
          </a:xfrm>
          <a:prstGeom prst="straightConnector1">
            <a:avLst/>
          </a:prstGeom>
          <a:ln w="38100">
            <a:solidFill>
              <a:srgbClr val="FF0000"/>
            </a:solidFill>
            <a:headEnd type="arrow"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471863" y="4887913"/>
            <a:ext cx="0" cy="1087437"/>
          </a:xfrm>
          <a:prstGeom prst="straightConnector1">
            <a:avLst/>
          </a:prstGeom>
          <a:ln w="38100">
            <a:solidFill>
              <a:srgbClr val="FF0000"/>
            </a:solidFill>
            <a:headEnd type="arrow" w="med" len="med"/>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57738" y="4437063"/>
            <a:ext cx="0" cy="1528762"/>
          </a:xfrm>
          <a:prstGeom prst="straightConnector1">
            <a:avLst/>
          </a:prstGeom>
          <a:ln w="38100">
            <a:solidFill>
              <a:srgbClr val="FF0000"/>
            </a:solidFill>
            <a:headEnd type="arrow" w="med" len="me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79975" y="5157788"/>
            <a:ext cx="0" cy="808037"/>
          </a:xfrm>
          <a:prstGeom prst="straightConnector1">
            <a:avLst/>
          </a:prstGeom>
          <a:ln w="38100">
            <a:solidFill>
              <a:srgbClr val="FF0000"/>
            </a:solidFill>
            <a:headEnd type="arrow" w="med" len="med"/>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797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3" descr="Notre2"/>
          <p:cNvPicPr>
            <a:picLocks noChangeAspect="1" noChangeArrowheads="1"/>
          </p:cNvPicPr>
          <p:nvPr/>
        </p:nvPicPr>
        <p:blipFill>
          <a:blip r:embed="rId4"/>
          <a:srcRect/>
          <a:stretch>
            <a:fillRect/>
          </a:stretch>
        </p:blipFill>
        <p:spPr bwMode="auto">
          <a:xfrm>
            <a:off x="5364163" y="1627188"/>
            <a:ext cx="3168650" cy="2378075"/>
          </a:xfrm>
          <a:prstGeom prst="rect">
            <a:avLst/>
          </a:prstGeom>
          <a:noFill/>
          <a:ln w="9525">
            <a:noFill/>
            <a:miter lim="800000"/>
            <a:headEnd/>
            <a:tailEnd/>
          </a:ln>
        </p:spPr>
      </p:pic>
      <p:sp>
        <p:nvSpPr>
          <p:cNvPr id="74754" name="Rectangle 3"/>
          <p:cNvSpPr>
            <a:spLocks noGrp="1"/>
          </p:cNvSpPr>
          <p:nvPr>
            <p:ph type="body" idx="1"/>
          </p:nvPr>
        </p:nvSpPr>
        <p:spPr/>
        <p:txBody>
          <a:bodyPr/>
          <a:lstStyle/>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p:txBody>
      </p:sp>
      <p:sp>
        <p:nvSpPr>
          <p:cNvPr id="74755" name="Text Box 9"/>
          <p:cNvSpPr txBox="1">
            <a:spLocks noChangeArrowheads="1"/>
          </p:cNvSpPr>
          <p:nvPr/>
        </p:nvSpPr>
        <p:spPr bwMode="auto">
          <a:xfrm>
            <a:off x="7770813" y="1693863"/>
            <a:ext cx="1295400" cy="366712"/>
          </a:xfrm>
          <a:prstGeom prst="rect">
            <a:avLst/>
          </a:prstGeom>
          <a:noFill/>
          <a:ln w="9525">
            <a:noFill/>
            <a:miter lim="800000"/>
            <a:headEnd/>
            <a:tailEnd/>
          </a:ln>
        </p:spPr>
        <p:txBody>
          <a:bodyPr>
            <a:spAutoFit/>
          </a:bodyPr>
          <a:lstStyle/>
          <a:p>
            <a:pPr algn="l">
              <a:spcBef>
                <a:spcPct val="50000"/>
              </a:spcBef>
            </a:pPr>
            <a:endParaRPr lang="he-IL"/>
          </a:p>
        </p:txBody>
      </p:sp>
      <p:pic>
        <p:nvPicPr>
          <p:cNvPr id="74756" name="Picture 12" descr="Notre1"/>
          <p:cNvPicPr>
            <a:picLocks noChangeAspect="1" noChangeArrowheads="1"/>
          </p:cNvPicPr>
          <p:nvPr/>
        </p:nvPicPr>
        <p:blipFill>
          <a:blip r:embed="rId5"/>
          <a:srcRect/>
          <a:stretch>
            <a:fillRect/>
          </a:stretch>
        </p:blipFill>
        <p:spPr bwMode="auto">
          <a:xfrm>
            <a:off x="682625" y="1627188"/>
            <a:ext cx="3168650" cy="2378075"/>
          </a:xfrm>
          <a:prstGeom prst="rect">
            <a:avLst/>
          </a:prstGeom>
          <a:noFill/>
          <a:ln w="9525">
            <a:noFill/>
            <a:miter lim="800000"/>
            <a:headEnd/>
            <a:tailEnd/>
          </a:ln>
        </p:spPr>
      </p:pic>
      <p:sp>
        <p:nvSpPr>
          <p:cNvPr id="74757" name="Rectangle 2"/>
          <p:cNvSpPr>
            <a:spLocks noGrp="1"/>
          </p:cNvSpPr>
          <p:nvPr>
            <p:ph type="title"/>
          </p:nvPr>
        </p:nvSpPr>
        <p:spPr>
          <a:xfrm>
            <a:off x="457200" y="-26988"/>
            <a:ext cx="8229600" cy="1143001"/>
          </a:xfrm>
        </p:spPr>
        <p:txBody>
          <a:bodyPr/>
          <a:lstStyle/>
          <a:p>
            <a:pPr eaLnBrk="1" hangingPunct="1"/>
            <a:r>
              <a:rPr lang="en-US" smtClean="0"/>
              <a:t>Experiments – Image Reconstruction</a:t>
            </a:r>
          </a:p>
        </p:txBody>
      </p:sp>
      <p:cxnSp>
        <p:nvCxnSpPr>
          <p:cNvPr id="14" name="Straight Connector 13"/>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4759" name="AutoShape 6"/>
          <p:cNvSpPr>
            <a:spLocks noChangeArrowheads="1"/>
          </p:cNvSpPr>
          <p:nvPr/>
        </p:nvSpPr>
        <p:spPr bwMode="auto">
          <a:xfrm>
            <a:off x="1692275" y="1125538"/>
            <a:ext cx="1260475" cy="285750"/>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‘A’</a:t>
            </a:r>
          </a:p>
        </p:txBody>
      </p:sp>
      <p:sp>
        <p:nvSpPr>
          <p:cNvPr id="74760" name="AutoShape 7"/>
          <p:cNvSpPr>
            <a:spLocks noChangeArrowheads="1"/>
          </p:cNvSpPr>
          <p:nvPr/>
        </p:nvSpPr>
        <p:spPr bwMode="auto">
          <a:xfrm>
            <a:off x="6354763" y="1125538"/>
            <a:ext cx="1262062" cy="285750"/>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‘B’</a:t>
            </a:r>
          </a:p>
        </p:txBody>
      </p:sp>
      <p:sp>
        <p:nvSpPr>
          <p:cNvPr id="17" name="Line 10"/>
          <p:cNvSpPr>
            <a:spLocks noChangeShapeType="1"/>
          </p:cNvSpPr>
          <p:nvPr/>
        </p:nvSpPr>
        <p:spPr bwMode="auto">
          <a:xfrm>
            <a:off x="3995738" y="2813050"/>
            <a:ext cx="1150937" cy="0"/>
          </a:xfrm>
          <a:prstGeom prst="line">
            <a:avLst/>
          </a:prstGeom>
          <a:noFill/>
          <a:ln w="44450">
            <a:solidFill>
              <a:schemeClr val="tx1"/>
            </a:solidFill>
            <a:round/>
            <a:headEnd/>
            <a:tailEnd type="triangle" w="med" len="med"/>
          </a:ln>
        </p:spPr>
        <p:txBody>
          <a:bodyPr/>
          <a:lstStyle/>
          <a:p>
            <a:endParaRPr lang="he-IL"/>
          </a:p>
        </p:txBody>
      </p:sp>
      <p:sp>
        <p:nvSpPr>
          <p:cNvPr id="18" name="Text Box 11"/>
          <p:cNvSpPr txBox="1">
            <a:spLocks noChangeArrowheads="1"/>
          </p:cNvSpPr>
          <p:nvPr/>
        </p:nvSpPr>
        <p:spPr bwMode="auto">
          <a:xfrm>
            <a:off x="4103688" y="2389188"/>
            <a:ext cx="936625" cy="461962"/>
          </a:xfrm>
          <a:prstGeom prst="rect">
            <a:avLst/>
          </a:prstGeom>
          <a:noFill/>
          <a:ln w="9525">
            <a:noFill/>
            <a:miter lim="800000"/>
            <a:headEnd/>
            <a:tailEnd/>
          </a:ln>
        </p:spPr>
        <p:txBody>
          <a:bodyPr>
            <a:spAutoFit/>
          </a:bodyPr>
          <a:lstStyle/>
          <a:p>
            <a:pPr algn="ctr">
              <a:spcBef>
                <a:spcPct val="50000"/>
              </a:spcBef>
            </a:pPr>
            <a:r>
              <a:rPr lang="en-US" sz="2400" b="1"/>
              <a:t>NNF</a:t>
            </a:r>
          </a:p>
        </p:txBody>
      </p:sp>
      <p:sp>
        <p:nvSpPr>
          <p:cNvPr id="19" name="Rectangle 3"/>
          <p:cNvSpPr txBox="1">
            <a:spLocks/>
          </p:cNvSpPr>
          <p:nvPr/>
        </p:nvSpPr>
        <p:spPr bwMode="auto">
          <a:xfrm>
            <a:off x="457200" y="981075"/>
            <a:ext cx="8362950" cy="4032250"/>
          </a:xfrm>
          <a:prstGeom prst="rect">
            <a:avLst/>
          </a:prstGeom>
          <a:noFill/>
          <a:ln w="9525">
            <a:noFill/>
            <a:miter lim="800000"/>
            <a:headEnd/>
            <a:tailEnd/>
          </a:ln>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lnSpc>
                <a:spcPct val="90000"/>
              </a:lnSpc>
              <a:defRPr/>
            </a:pPr>
            <a:endParaRPr lang="en-US" dirty="0" smtClean="0"/>
          </a:p>
          <a:p>
            <a:pPr marL="609600" indent="-609600">
              <a:lnSpc>
                <a:spcPct val="90000"/>
              </a:lnSpc>
              <a:defRPr/>
            </a:pPr>
            <a:endParaRPr lang="en-US" dirty="0" smtClean="0"/>
          </a:p>
          <a:p>
            <a:pPr marL="609600" indent="-609600">
              <a:lnSpc>
                <a:spcPct val="90000"/>
              </a:lnSpc>
              <a:defRPr/>
            </a:pPr>
            <a:endParaRPr lang="en-US" dirty="0" smtClean="0"/>
          </a:p>
          <a:p>
            <a:pPr marL="609600" indent="-609600">
              <a:lnSpc>
                <a:spcPct val="90000"/>
              </a:lnSpc>
              <a:defRPr/>
            </a:pPr>
            <a:endParaRPr lang="en-US" dirty="0" smtClean="0"/>
          </a:p>
          <a:p>
            <a:pPr marL="609600" indent="-609600">
              <a:lnSpc>
                <a:spcPct val="90000"/>
              </a:lnSpc>
              <a:defRPr/>
            </a:pPr>
            <a:endParaRPr lang="en-US" dirty="0" smtClean="0"/>
          </a:p>
          <a:p>
            <a:pPr marL="609600" indent="-609600">
              <a:lnSpc>
                <a:spcPct val="90000"/>
              </a:lnSpc>
              <a:defRPr/>
            </a:pPr>
            <a:endParaRPr lang="en-US" dirty="0" smtClean="0"/>
          </a:p>
          <a:p>
            <a:pPr>
              <a:lnSpc>
                <a:spcPct val="90000"/>
              </a:lnSpc>
              <a:defRPr/>
            </a:pPr>
            <a:r>
              <a:rPr lang="en-US" sz="3100" dirty="0" smtClean="0"/>
              <a:t>Reconstruct image </a:t>
            </a:r>
            <a:r>
              <a:rPr lang="en-US" sz="3100" dirty="0" smtClean="0">
                <a:solidFill>
                  <a:srgbClr val="0070C0"/>
                </a:solidFill>
              </a:rPr>
              <a:t>A</a:t>
            </a:r>
            <a:r>
              <a:rPr lang="en-US" sz="3100" dirty="0" smtClean="0"/>
              <a:t>,  given: </a:t>
            </a:r>
            <a:r>
              <a:rPr lang="en-US" sz="3100" dirty="0" smtClean="0">
                <a:solidFill>
                  <a:srgbClr val="0070C0"/>
                </a:solidFill>
              </a:rPr>
              <a:t>B</a:t>
            </a:r>
            <a:r>
              <a:rPr lang="en-US" sz="3100" dirty="0" smtClean="0"/>
              <a:t> and </a:t>
            </a:r>
            <a:r>
              <a:rPr lang="en-US" sz="3100" dirty="0" smtClean="0">
                <a:solidFill>
                  <a:srgbClr val="0070C0"/>
                </a:solidFill>
              </a:rPr>
              <a:t>A-&gt;B</a:t>
            </a:r>
          </a:p>
          <a:p>
            <a:pPr marL="342900" lvl="1" indent="-342900">
              <a:lnSpc>
                <a:spcPct val="90000"/>
              </a:lnSpc>
              <a:buFont typeface="Arial" charset="0"/>
              <a:buChar char="•"/>
              <a:defRPr/>
            </a:pPr>
            <a:r>
              <a:rPr lang="en-US" sz="3100" dirty="0" smtClean="0"/>
              <a:t>Each pixel is an avg. of corresponding pixels through the mapping</a:t>
            </a:r>
          </a:p>
          <a:p>
            <a:pPr>
              <a:defRPr/>
            </a:pPr>
            <a:r>
              <a:rPr lang="en-US" sz="3100" dirty="0" smtClean="0"/>
              <a:t>Main ingredient in many patch based algorithms </a:t>
            </a:r>
            <a:r>
              <a:rPr lang="en-US" sz="2400" dirty="0" smtClean="0"/>
              <a:t>(retargetting, inpainting, denoising, super-resolution, etc.)</a:t>
            </a:r>
          </a:p>
          <a:p>
            <a:pPr marL="590550" indent="-533400">
              <a:lnSpc>
                <a:spcPct val="90000"/>
              </a:lnSpc>
              <a:defRPr/>
            </a:pPr>
            <a:endParaRPr lang="en-US" dirty="0" smtClean="0"/>
          </a:p>
        </p:txBody>
      </p:sp>
      <p:sp>
        <p:nvSpPr>
          <p:cNvPr id="74764" name="Text Box 11"/>
          <p:cNvSpPr txBox="1">
            <a:spLocks noChangeArrowheads="1"/>
          </p:cNvSpPr>
          <p:nvPr/>
        </p:nvSpPr>
        <p:spPr bwMode="auto">
          <a:xfrm>
            <a:off x="1131888" y="1639888"/>
            <a:ext cx="2232025" cy="2225675"/>
          </a:xfrm>
          <a:prstGeom prst="rect">
            <a:avLst/>
          </a:prstGeom>
          <a:noFill/>
          <a:ln w="9525">
            <a:noFill/>
            <a:miter lim="800000"/>
            <a:headEnd/>
            <a:tailEnd/>
          </a:ln>
        </p:spPr>
        <p:txBody>
          <a:bodyPr>
            <a:spAutoFit/>
          </a:bodyPr>
          <a:lstStyle/>
          <a:p>
            <a:pPr algn="ctr">
              <a:spcBef>
                <a:spcPct val="50000"/>
              </a:spcBef>
            </a:pPr>
            <a:r>
              <a:rPr lang="en-US" sz="14000">
                <a:solidFill>
                  <a:srgbClr val="FF0000"/>
                </a:solidFill>
              </a:rPr>
              <a:t>?</a:t>
            </a:r>
          </a:p>
        </p:txBody>
      </p:sp>
      <p:sp>
        <p:nvSpPr>
          <p:cNvPr id="20" name="Line 10"/>
          <p:cNvSpPr>
            <a:spLocks noChangeShapeType="1"/>
          </p:cNvSpPr>
          <p:nvPr/>
        </p:nvSpPr>
        <p:spPr bwMode="auto">
          <a:xfrm>
            <a:off x="3995738" y="3606800"/>
            <a:ext cx="1150937" cy="0"/>
          </a:xfrm>
          <a:prstGeom prst="line">
            <a:avLst/>
          </a:prstGeom>
          <a:noFill/>
          <a:ln w="44450">
            <a:solidFill>
              <a:schemeClr val="tx1"/>
            </a:solidFill>
            <a:round/>
            <a:headEnd/>
            <a:tailEnd type="triangle" w="med" len="med"/>
          </a:ln>
        </p:spPr>
        <p:txBody>
          <a:bodyPr/>
          <a:lstStyle/>
          <a:p>
            <a:endParaRPr lang="he-IL"/>
          </a:p>
        </p:txBody>
      </p:sp>
      <p:sp>
        <p:nvSpPr>
          <p:cNvPr id="21" name="Text Box 11"/>
          <p:cNvSpPr txBox="1">
            <a:spLocks noChangeArrowheads="1"/>
          </p:cNvSpPr>
          <p:nvPr/>
        </p:nvSpPr>
        <p:spPr bwMode="auto">
          <a:xfrm>
            <a:off x="4103688" y="3182938"/>
            <a:ext cx="936625" cy="461962"/>
          </a:xfrm>
          <a:prstGeom prst="rect">
            <a:avLst/>
          </a:prstGeom>
          <a:noFill/>
          <a:ln w="9525">
            <a:noFill/>
            <a:miter lim="800000"/>
            <a:headEnd/>
            <a:tailEnd/>
          </a:ln>
        </p:spPr>
        <p:txBody>
          <a:bodyPr>
            <a:spAutoFit/>
          </a:bodyPr>
          <a:lstStyle/>
          <a:p>
            <a:pPr algn="ctr">
              <a:spcBef>
                <a:spcPct val="50000"/>
              </a:spcBef>
            </a:pPr>
            <a:r>
              <a:rPr lang="en-US" sz="2400" b="1">
                <a:solidFill>
                  <a:srgbClr val="FFC000"/>
                </a:solidFill>
              </a:rPr>
              <a:t>GT</a:t>
            </a:r>
          </a:p>
        </p:txBody>
      </p:sp>
      <p:sp>
        <p:nvSpPr>
          <p:cNvPr id="22" name="Line 10"/>
          <p:cNvSpPr>
            <a:spLocks noChangeShapeType="1"/>
          </p:cNvSpPr>
          <p:nvPr/>
        </p:nvSpPr>
        <p:spPr bwMode="auto">
          <a:xfrm>
            <a:off x="3995738" y="3060700"/>
            <a:ext cx="1150937" cy="0"/>
          </a:xfrm>
          <a:prstGeom prst="line">
            <a:avLst/>
          </a:prstGeom>
          <a:noFill/>
          <a:ln w="44450">
            <a:solidFill>
              <a:schemeClr val="tx1"/>
            </a:solidFill>
            <a:round/>
            <a:headEnd/>
            <a:tailEnd type="triangle" w="med" len="med"/>
          </a:ln>
        </p:spPr>
        <p:txBody>
          <a:bodyPr/>
          <a:lstStyle/>
          <a:p>
            <a:endParaRPr lang="he-IL"/>
          </a:p>
        </p:txBody>
      </p:sp>
      <p:sp>
        <p:nvSpPr>
          <p:cNvPr id="23" name="Text Box 11"/>
          <p:cNvSpPr txBox="1">
            <a:spLocks noChangeArrowheads="1"/>
          </p:cNvSpPr>
          <p:nvPr/>
        </p:nvSpPr>
        <p:spPr bwMode="auto">
          <a:xfrm>
            <a:off x="4103688" y="2636838"/>
            <a:ext cx="936625" cy="461962"/>
          </a:xfrm>
          <a:prstGeom prst="rect">
            <a:avLst/>
          </a:prstGeom>
          <a:noFill/>
          <a:ln w="9525">
            <a:noFill/>
            <a:miter lim="800000"/>
            <a:headEnd/>
            <a:tailEnd/>
          </a:ln>
        </p:spPr>
        <p:txBody>
          <a:bodyPr>
            <a:spAutoFit/>
          </a:bodyPr>
          <a:lstStyle/>
          <a:p>
            <a:pPr algn="ctr">
              <a:spcBef>
                <a:spcPct val="50000"/>
              </a:spcBef>
            </a:pPr>
            <a:r>
              <a:rPr lang="en-US" sz="2400" b="1">
                <a:solidFill>
                  <a:srgbClr val="009900"/>
                </a:solidFill>
              </a:rPr>
              <a:t>CSH</a:t>
            </a:r>
          </a:p>
        </p:txBody>
      </p:sp>
      <p:grpSp>
        <p:nvGrpSpPr>
          <p:cNvPr id="2" name="Group 1"/>
          <p:cNvGrpSpPr>
            <a:grpSpLocks/>
          </p:cNvGrpSpPr>
          <p:nvPr/>
        </p:nvGrpSpPr>
        <p:grpSpPr bwMode="auto">
          <a:xfrm>
            <a:off x="3995738" y="2032000"/>
            <a:ext cx="1150937" cy="460375"/>
            <a:chOff x="3995936" y="1988840"/>
            <a:chExt cx="1150938" cy="461665"/>
          </a:xfrm>
        </p:grpSpPr>
        <p:sp>
          <p:nvSpPr>
            <p:cNvPr id="74770" name="Line 10"/>
            <p:cNvSpPr>
              <a:spLocks noChangeShapeType="1"/>
            </p:cNvSpPr>
            <p:nvPr/>
          </p:nvSpPr>
          <p:spPr bwMode="auto">
            <a:xfrm>
              <a:off x="3995936" y="2412557"/>
              <a:ext cx="1150938" cy="0"/>
            </a:xfrm>
            <a:prstGeom prst="line">
              <a:avLst/>
            </a:prstGeom>
            <a:noFill/>
            <a:ln w="44450">
              <a:solidFill>
                <a:schemeClr val="tx1"/>
              </a:solidFill>
              <a:round/>
              <a:headEnd/>
              <a:tailEnd type="triangle" w="med" len="med"/>
            </a:ln>
          </p:spPr>
          <p:txBody>
            <a:bodyPr/>
            <a:lstStyle/>
            <a:p>
              <a:endParaRPr lang="he-IL"/>
            </a:p>
          </p:txBody>
        </p:sp>
        <p:sp>
          <p:nvSpPr>
            <p:cNvPr id="74771" name="Text Box 11"/>
            <p:cNvSpPr txBox="1">
              <a:spLocks noChangeArrowheads="1"/>
            </p:cNvSpPr>
            <p:nvPr/>
          </p:nvSpPr>
          <p:spPr bwMode="auto">
            <a:xfrm>
              <a:off x="4103886" y="1988840"/>
              <a:ext cx="936625" cy="461665"/>
            </a:xfrm>
            <a:prstGeom prst="rect">
              <a:avLst/>
            </a:prstGeom>
            <a:noFill/>
            <a:ln w="9525">
              <a:noFill/>
              <a:miter lim="800000"/>
              <a:headEnd/>
              <a:tailEnd/>
            </a:ln>
          </p:spPr>
          <p:txBody>
            <a:bodyPr>
              <a:spAutoFit/>
            </a:bodyPr>
            <a:lstStyle/>
            <a:p>
              <a:pPr algn="ctr">
                <a:spcBef>
                  <a:spcPct val="50000"/>
                </a:spcBef>
              </a:pPr>
              <a:r>
                <a:rPr lang="en-US" sz="2400" b="1">
                  <a:solidFill>
                    <a:srgbClr val="FF0000"/>
                  </a:solidFill>
                </a:rPr>
                <a:t>PM</a:t>
              </a:r>
            </a:p>
          </p:txBody>
        </p:sp>
      </p:grpSp>
    </p:spTree>
    <p:custDataLst>
      <p:tags r:id="rId1"/>
    </p:custDataLst>
  </p:cSld>
  <p:clrMapOvr>
    <a:masterClrMapping/>
  </p:clrMapOvr>
  <p:transition spd="slow" advTm="579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61111E-6 4.81481E-6 L 0.00017 -0.18311 " pathEditMode="relative" rAng="0" ptsTypes="AA">
                                      <p:cBhvr>
                                        <p:cTn id="18" dur="1000" fill="hold"/>
                                        <p:tgtEl>
                                          <p:spTgt spid="17"/>
                                        </p:tgtEl>
                                        <p:attrNameLst>
                                          <p:attrName>ppt_x</p:attrName>
                                          <p:attrName>ppt_y</p:attrName>
                                        </p:attrNameLst>
                                      </p:cBhvr>
                                      <p:rCtr x="0" y="-9167"/>
                                    </p:animMotion>
                                  </p:childTnLst>
                                </p:cTn>
                              </p:par>
                              <p:par>
                                <p:cTn id="19" presetID="42" presetClass="path" presetSubtype="0" accel="50000" decel="50000" fill="hold" grpId="0" nodeType="withEffect">
                                  <p:stCondLst>
                                    <p:cond delay="0"/>
                                  </p:stCondLst>
                                  <p:childTnLst>
                                    <p:animMotion origin="layout" path="M 0 -4.44444E-6 L 0 -0.18634 " pathEditMode="relative" rAng="0" ptsTypes="AA">
                                      <p:cBhvr>
                                        <p:cTn id="20" dur="1000" fill="hold"/>
                                        <p:tgtEl>
                                          <p:spTgt spid="18"/>
                                        </p:tgtEl>
                                        <p:attrNameLst>
                                          <p:attrName>ppt_x</p:attrName>
                                          <p:attrName>ppt_y</p:attrName>
                                        </p:attrNameLst>
                                      </p:cBhvr>
                                      <p:rCtr x="0" y="-9329"/>
                                    </p:animMotion>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1" grpId="0"/>
      <p:bldP spid="22"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115888"/>
            <a:ext cx="8229600" cy="850900"/>
          </a:xfrm>
        </p:spPr>
        <p:txBody>
          <a:bodyPr/>
          <a:lstStyle/>
          <a:p>
            <a:pPr eaLnBrk="1" hangingPunct="1"/>
            <a:r>
              <a:rPr lang="en-US" smtClean="0"/>
              <a:t>Why NNF?  </a:t>
            </a:r>
          </a:p>
        </p:txBody>
      </p:sp>
      <p:pic>
        <p:nvPicPr>
          <p:cNvPr id="5" name="Picture 2"/>
          <p:cNvPicPr>
            <a:picLocks noChangeAspect="1" noChangeArrowheads="1"/>
          </p:cNvPicPr>
          <p:nvPr/>
        </p:nvPicPr>
        <p:blipFill>
          <a:blip r:embed="rId4"/>
          <a:srcRect l="1936" t="8154"/>
          <a:stretch>
            <a:fillRect/>
          </a:stretch>
        </p:blipFill>
        <p:spPr bwMode="auto">
          <a:xfrm>
            <a:off x="2297113" y="1916113"/>
            <a:ext cx="4435475" cy="4392612"/>
          </a:xfrm>
          <a:prstGeom prst="rect">
            <a:avLst/>
          </a:prstGeom>
          <a:noFill/>
          <a:ln w="9525">
            <a:noFill/>
            <a:miter lim="800000"/>
            <a:headEnd/>
            <a:tailEnd/>
          </a:ln>
        </p:spPr>
      </p:pic>
      <p:sp>
        <p:nvSpPr>
          <p:cNvPr id="2" name="Rounded Rectangle 1"/>
          <p:cNvSpPr/>
          <p:nvPr/>
        </p:nvSpPr>
        <p:spPr>
          <a:xfrm>
            <a:off x="2555875" y="1211263"/>
            <a:ext cx="3967163" cy="488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algn="ctr">
              <a:defRPr/>
            </a:pPr>
            <a:r>
              <a:rPr lang="en-US" sz="2400" dirty="0">
                <a:solidFill>
                  <a:schemeClr val="tx1"/>
                </a:solidFill>
              </a:rPr>
              <a:t>Non-Local Means denoising</a:t>
            </a:r>
          </a:p>
        </p:txBody>
      </p:sp>
      <p:sp>
        <p:nvSpPr>
          <p:cNvPr id="7" name="TextBox 6"/>
          <p:cNvSpPr txBox="1">
            <a:spLocks noChangeArrowheads="1"/>
          </p:cNvSpPr>
          <p:nvPr/>
        </p:nvSpPr>
        <p:spPr bwMode="auto">
          <a:xfrm>
            <a:off x="3409950" y="6381750"/>
            <a:ext cx="5699125" cy="368300"/>
          </a:xfrm>
          <a:prstGeom prst="rect">
            <a:avLst/>
          </a:prstGeom>
          <a:noFill/>
          <a:ln w="9525">
            <a:noFill/>
            <a:miter lim="800000"/>
            <a:headEnd/>
            <a:tailEnd/>
          </a:ln>
        </p:spPr>
        <p:txBody>
          <a:bodyPr wrap="none">
            <a:spAutoFit/>
          </a:bodyPr>
          <a:lstStyle/>
          <a:p>
            <a:pPr algn="l"/>
            <a:r>
              <a:rPr lang="en-US" b="1"/>
              <a:t>Non Local Means. Baudes, Coll, Morel. CVPR 2005</a:t>
            </a:r>
          </a:p>
        </p:txBody>
      </p:sp>
      <p:cxnSp>
        <p:nvCxnSpPr>
          <p:cNvPr id="4" name="Straight Arrow Connector 3"/>
          <p:cNvCxnSpPr/>
          <p:nvPr/>
        </p:nvCxnSpPr>
        <p:spPr>
          <a:xfrm flipV="1">
            <a:off x="2049463" y="3608388"/>
            <a:ext cx="936625" cy="57626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11425" y="3098800"/>
            <a:ext cx="981075" cy="9826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a:spLocks/>
          </p:cNvSpPr>
          <p:nvPr/>
        </p:nvSpPr>
        <p:spPr>
          <a:xfrm>
            <a:off x="2995613" y="3544888"/>
            <a:ext cx="50800" cy="508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a:spLocks/>
          </p:cNvSpPr>
          <p:nvPr/>
        </p:nvSpPr>
        <p:spPr>
          <a:xfrm>
            <a:off x="2997200" y="4594225"/>
            <a:ext cx="50800" cy="50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a:spLocks/>
          </p:cNvSpPr>
          <p:nvPr/>
        </p:nvSpPr>
        <p:spPr>
          <a:xfrm>
            <a:off x="2987675" y="2320925"/>
            <a:ext cx="50800" cy="50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a:spLocks/>
          </p:cNvSpPr>
          <p:nvPr/>
        </p:nvSpPr>
        <p:spPr>
          <a:xfrm>
            <a:off x="4567238" y="3946525"/>
            <a:ext cx="50800" cy="508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828800" y="2346325"/>
            <a:ext cx="936625" cy="5762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28800" y="4645025"/>
            <a:ext cx="936625" cy="5762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359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76802" name="Rectangle 3"/>
          <p:cNvSpPr>
            <a:spLocks noGrp="1"/>
          </p:cNvSpPr>
          <p:nvPr>
            <p:ph type="body" idx="1"/>
          </p:nvPr>
        </p:nvSpPr>
        <p:spPr/>
        <p:txBody>
          <a:bodyPr/>
          <a:lstStyle/>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p:txBody>
      </p:sp>
      <p:pic>
        <p:nvPicPr>
          <p:cNvPr id="76803" name="Picture 5" descr="Notre1_NAIVE_0"/>
          <p:cNvPicPr>
            <a:picLocks noChangeAspect="1" noChangeArrowheads="1"/>
          </p:cNvPicPr>
          <p:nvPr/>
        </p:nvPicPr>
        <p:blipFill>
          <a:blip r:embed="rId3"/>
          <a:srcRect/>
          <a:stretch>
            <a:fillRect/>
          </a:stretch>
        </p:blipFill>
        <p:spPr bwMode="auto">
          <a:xfrm>
            <a:off x="827088" y="927100"/>
            <a:ext cx="7489825" cy="5597525"/>
          </a:xfrm>
          <a:prstGeom prst="rect">
            <a:avLst/>
          </a:prstGeom>
          <a:noFill/>
          <a:ln w="9525">
            <a:noFill/>
            <a:miter lim="800000"/>
            <a:headEnd/>
            <a:tailEnd/>
          </a:ln>
        </p:spPr>
      </p:pic>
    </p:spTree>
  </p:cSld>
  <p:clrMapOvr>
    <a:masterClrMapping/>
  </p:clrMapOvr>
  <p:transition spd="slow" advTm="584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78850" name="Rectangle 3"/>
          <p:cNvSpPr>
            <a:spLocks noGrp="1"/>
          </p:cNvSpPr>
          <p:nvPr>
            <p:ph type="body" idx="1"/>
          </p:nvPr>
        </p:nvSpPr>
        <p:spPr/>
        <p:txBody>
          <a:bodyPr/>
          <a:lstStyle/>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p:txBody>
      </p:sp>
      <p:pic>
        <p:nvPicPr>
          <p:cNvPr id="78851" name="Picture 4" descr="Notre1_NAIVE_0"/>
          <p:cNvPicPr>
            <a:picLocks noChangeAspect="1" noChangeArrowheads="1"/>
          </p:cNvPicPr>
          <p:nvPr/>
        </p:nvPicPr>
        <p:blipFill>
          <a:blip r:embed="rId3"/>
          <a:srcRect/>
          <a:stretch>
            <a:fillRect/>
          </a:stretch>
        </p:blipFill>
        <p:spPr bwMode="auto">
          <a:xfrm>
            <a:off x="827088" y="927100"/>
            <a:ext cx="7489825" cy="5597525"/>
          </a:xfrm>
          <a:prstGeom prst="rect">
            <a:avLst/>
          </a:prstGeom>
          <a:noFill/>
          <a:ln w="9525">
            <a:noFill/>
            <a:miter lim="800000"/>
            <a:headEnd/>
            <a:tailEnd/>
          </a:ln>
        </p:spPr>
      </p:pic>
      <p:pic>
        <p:nvPicPr>
          <p:cNvPr id="78852" name="Picture 5" descr="Notre1_PM_0"/>
          <p:cNvPicPr>
            <a:picLocks noChangeAspect="1" noChangeArrowheads="1"/>
          </p:cNvPicPr>
          <p:nvPr/>
        </p:nvPicPr>
        <p:blipFill>
          <a:blip r:embed="rId4"/>
          <a:srcRect/>
          <a:stretch>
            <a:fillRect/>
          </a:stretch>
        </p:blipFill>
        <p:spPr bwMode="auto">
          <a:xfrm>
            <a:off x="827088" y="927100"/>
            <a:ext cx="7489825" cy="5597525"/>
          </a:xfrm>
          <a:prstGeom prst="rect">
            <a:avLst/>
          </a:prstGeom>
          <a:noFill/>
          <a:ln w="9525">
            <a:noFill/>
            <a:miter lim="800000"/>
            <a:headEnd/>
            <a:tailEnd/>
          </a:ln>
        </p:spPr>
      </p:pic>
    </p:spTree>
  </p:cSld>
  <p:clrMapOvr>
    <a:masterClrMapping/>
  </p:clrMapOvr>
  <p:transition spd="slow" advTm="5404"/>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80898" name="Rectangle 3"/>
          <p:cNvSpPr>
            <a:spLocks noGrp="1"/>
          </p:cNvSpPr>
          <p:nvPr>
            <p:ph type="body" idx="1"/>
          </p:nvPr>
        </p:nvSpPr>
        <p:spPr/>
        <p:txBody>
          <a:bodyPr/>
          <a:lstStyle/>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p:txBody>
      </p:sp>
      <p:pic>
        <p:nvPicPr>
          <p:cNvPr id="80899" name="Picture 4" descr="Notre1_NAIVE_0"/>
          <p:cNvPicPr>
            <a:picLocks noChangeAspect="1" noChangeArrowheads="1"/>
          </p:cNvPicPr>
          <p:nvPr/>
        </p:nvPicPr>
        <p:blipFill>
          <a:blip r:embed="rId3"/>
          <a:srcRect/>
          <a:stretch>
            <a:fillRect/>
          </a:stretch>
        </p:blipFill>
        <p:spPr bwMode="auto">
          <a:xfrm>
            <a:off x="827088" y="927100"/>
            <a:ext cx="7489825" cy="5597525"/>
          </a:xfrm>
          <a:prstGeom prst="rect">
            <a:avLst/>
          </a:prstGeom>
          <a:noFill/>
          <a:ln w="9525">
            <a:noFill/>
            <a:miter lim="800000"/>
            <a:headEnd/>
            <a:tailEnd/>
          </a:ln>
        </p:spPr>
      </p:pic>
      <p:pic>
        <p:nvPicPr>
          <p:cNvPr id="80900" name="Picture 5" descr="Notre1_PM_0"/>
          <p:cNvPicPr>
            <a:picLocks noChangeAspect="1" noChangeArrowheads="1"/>
          </p:cNvPicPr>
          <p:nvPr/>
        </p:nvPicPr>
        <p:blipFill>
          <a:blip r:embed="rId4"/>
          <a:srcRect/>
          <a:stretch>
            <a:fillRect/>
          </a:stretch>
        </p:blipFill>
        <p:spPr bwMode="auto">
          <a:xfrm>
            <a:off x="827088" y="927100"/>
            <a:ext cx="7489825" cy="5597525"/>
          </a:xfrm>
          <a:prstGeom prst="rect">
            <a:avLst/>
          </a:prstGeom>
          <a:noFill/>
          <a:ln w="9525">
            <a:noFill/>
            <a:miter lim="800000"/>
            <a:headEnd/>
            <a:tailEnd/>
          </a:ln>
        </p:spPr>
      </p:pic>
      <p:pic>
        <p:nvPicPr>
          <p:cNvPr id="80901" name="Picture 6" descr="Notre1_CSH_0"/>
          <p:cNvPicPr>
            <a:picLocks noChangeAspect="1" noChangeArrowheads="1"/>
          </p:cNvPicPr>
          <p:nvPr/>
        </p:nvPicPr>
        <p:blipFill>
          <a:blip r:embed="rId5"/>
          <a:srcRect/>
          <a:stretch>
            <a:fillRect/>
          </a:stretch>
        </p:blipFill>
        <p:spPr bwMode="auto">
          <a:xfrm>
            <a:off x="825500" y="927100"/>
            <a:ext cx="7488238" cy="5597525"/>
          </a:xfrm>
          <a:prstGeom prst="rect">
            <a:avLst/>
          </a:prstGeom>
          <a:noFill/>
          <a:ln w="9525">
            <a:noFill/>
            <a:miter lim="800000"/>
            <a:headEnd/>
            <a:tailEnd/>
          </a:ln>
        </p:spPr>
      </p:pic>
    </p:spTree>
  </p:cSld>
  <p:clrMapOvr>
    <a:masterClrMapping/>
  </p:clrMapOvr>
  <p:transition spd="slow" advTm="2282"/>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82946" name="Rectangle 3"/>
          <p:cNvSpPr>
            <a:spLocks noGrp="1"/>
          </p:cNvSpPr>
          <p:nvPr>
            <p:ph type="body" idx="1"/>
          </p:nvPr>
        </p:nvSpPr>
        <p:spPr/>
        <p:txBody>
          <a:bodyPr/>
          <a:lstStyle/>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a:p>
            <a:pPr marL="609600" indent="-609600" eaLnBrk="1" hangingPunct="1"/>
            <a:endParaRPr lang="en-US" smtClean="0"/>
          </a:p>
        </p:txBody>
      </p:sp>
      <p:pic>
        <p:nvPicPr>
          <p:cNvPr id="82947" name="Picture 4" descr="Notre1_NAIVE_0"/>
          <p:cNvPicPr>
            <a:picLocks noChangeAspect="1" noChangeArrowheads="1"/>
          </p:cNvPicPr>
          <p:nvPr/>
        </p:nvPicPr>
        <p:blipFill>
          <a:blip r:embed="rId3"/>
          <a:srcRect/>
          <a:stretch>
            <a:fillRect/>
          </a:stretch>
        </p:blipFill>
        <p:spPr bwMode="auto">
          <a:xfrm>
            <a:off x="827088" y="927100"/>
            <a:ext cx="7489825" cy="5597525"/>
          </a:xfrm>
          <a:prstGeom prst="rect">
            <a:avLst/>
          </a:prstGeom>
          <a:noFill/>
          <a:ln w="9525">
            <a:noFill/>
            <a:miter lim="800000"/>
            <a:headEnd/>
            <a:tailEnd/>
          </a:ln>
        </p:spPr>
      </p:pic>
    </p:spTree>
  </p:cSld>
  <p:clrMapOvr>
    <a:masterClrMapping/>
  </p:clrMapOvr>
  <p:transition spd="slow" advTm="2601"/>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p:cNvPicPr>
            <a:picLocks noChangeAspect="1" noChangeArrowheads="1"/>
          </p:cNvPicPr>
          <p:nvPr/>
        </p:nvPicPr>
        <p:blipFill>
          <a:blip r:embed="rId4"/>
          <a:srcRect/>
          <a:stretch>
            <a:fillRect/>
          </a:stretch>
        </p:blipFill>
        <p:spPr bwMode="auto">
          <a:xfrm>
            <a:off x="250825" y="1052513"/>
            <a:ext cx="4256088" cy="3168650"/>
          </a:xfrm>
          <a:prstGeom prst="rect">
            <a:avLst/>
          </a:prstGeom>
          <a:noFill/>
          <a:ln w="9525">
            <a:noFill/>
            <a:miter lim="800000"/>
            <a:headEnd/>
            <a:tailEnd/>
          </a:ln>
        </p:spPr>
      </p:pic>
      <p:pic>
        <p:nvPicPr>
          <p:cNvPr id="84994" name="Picture 2" descr="C:\dropbox\CSH\simon\presentations\diffs\Notre1_CSH_GT_DIFF.png"/>
          <p:cNvPicPr>
            <a:picLocks noChangeAspect="1" noChangeArrowheads="1"/>
          </p:cNvPicPr>
          <p:nvPr/>
        </p:nvPicPr>
        <p:blipFill>
          <a:blip r:embed="rId5"/>
          <a:srcRect/>
          <a:stretch>
            <a:fillRect/>
          </a:stretch>
        </p:blipFill>
        <p:spPr bwMode="auto">
          <a:xfrm>
            <a:off x="4670425" y="1052513"/>
            <a:ext cx="4254500" cy="3168650"/>
          </a:xfrm>
          <a:prstGeom prst="rect">
            <a:avLst/>
          </a:prstGeom>
          <a:noFill/>
          <a:ln w="9525">
            <a:noFill/>
            <a:miter lim="800000"/>
            <a:headEnd/>
            <a:tailEnd/>
          </a:ln>
        </p:spPr>
      </p:pic>
      <p:sp>
        <p:nvSpPr>
          <p:cNvPr id="84995"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4" name="Rounded Rectangle 3"/>
          <p:cNvSpPr/>
          <p:nvPr/>
        </p:nvSpPr>
        <p:spPr>
          <a:xfrm>
            <a:off x="7451725" y="1117600"/>
            <a:ext cx="1441450" cy="3571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FF00"/>
                </a:solidFill>
              </a:rPr>
              <a:t>CSH vs. GT</a:t>
            </a:r>
          </a:p>
        </p:txBody>
      </p:sp>
      <p:sp>
        <p:nvSpPr>
          <p:cNvPr id="12" name="Rounded Rectangle 11"/>
          <p:cNvSpPr/>
          <p:nvPr/>
        </p:nvSpPr>
        <p:spPr>
          <a:xfrm>
            <a:off x="3049588" y="1103313"/>
            <a:ext cx="1439862" cy="355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FF00"/>
                </a:solidFill>
              </a:rPr>
              <a:t>PM vs. GT</a:t>
            </a:r>
          </a:p>
        </p:txBody>
      </p:sp>
      <p:graphicFrame>
        <p:nvGraphicFramePr>
          <p:cNvPr id="7" name="Table 6"/>
          <p:cNvGraphicFramePr>
            <a:graphicFrameLocks noGrp="1"/>
          </p:cNvGraphicFramePr>
          <p:nvPr/>
        </p:nvGraphicFramePr>
        <p:xfrm>
          <a:off x="692150" y="4508500"/>
          <a:ext cx="7759700" cy="1758950"/>
        </p:xfrm>
        <a:graphic>
          <a:graphicData uri="http://schemas.openxmlformats.org/drawingml/2006/table">
            <a:tbl>
              <a:tblPr>
                <a:tableStyleId>{D7AC3CCA-C797-4891-BE02-D94E43425B78}</a:tableStyleId>
              </a:tblPr>
              <a:tblGrid>
                <a:gridCol w="2956433"/>
                <a:gridCol w="1755457"/>
                <a:gridCol w="1524000"/>
                <a:gridCol w="1524000"/>
              </a:tblGrid>
              <a:tr h="792088">
                <a:tc>
                  <a:txBody>
                    <a:bodyPr/>
                    <a:lstStyle/>
                    <a:p>
                      <a:pPr algn="ctr"/>
                      <a:endParaRPr lang="en-US" sz="24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err="1" smtClean="0"/>
                        <a:t>PatchMatch</a:t>
                      </a:r>
                      <a:endParaRPr lang="en-US" sz="24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smtClean="0"/>
                        <a:t>CSH</a:t>
                      </a:r>
                      <a:endParaRPr lang="en-US" sz="24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smtClean="0"/>
                        <a:t>Ground Truth</a:t>
                      </a:r>
                      <a:endParaRPr lang="en-US" sz="24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936104">
                <a:tc>
                  <a:txBody>
                    <a:bodyPr/>
                    <a:lstStyle/>
                    <a:p>
                      <a:pPr algn="ctr"/>
                      <a:r>
                        <a:rPr lang="en-US" sz="2400" b="1" dirty="0" smtClean="0"/>
                        <a:t>Reconstruction RMSE</a:t>
                      </a:r>
                    </a:p>
                    <a:p>
                      <a:pPr algn="ctr"/>
                      <a:r>
                        <a:rPr lang="en-US" sz="2400" b="1" dirty="0" smtClean="0"/>
                        <a:t>(avg. on 133 pairs)</a:t>
                      </a:r>
                      <a:endParaRPr lang="en-US" sz="24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smtClean="0"/>
                        <a:t>7.62</a:t>
                      </a:r>
                      <a:endParaRPr lang="en-US" sz="24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smtClean="0"/>
                        <a:t>6.29</a:t>
                      </a:r>
                      <a:endParaRPr lang="en-US" sz="24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smtClean="0"/>
                        <a:t>5.81</a:t>
                      </a:r>
                      <a:endParaRPr lang="en-US" sz="24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Tree>
    <p:custDataLst>
      <p:tags r:id="rId1"/>
    </p:custDataLst>
  </p:cSld>
  <p:clrMapOvr>
    <a:masterClrMapping/>
  </p:clrMapOvr>
  <p:transition spd="slow" advTm="3477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OrigMP_error_diffs_by_gradient"/>
          <p:cNvPicPr>
            <a:picLocks noChangeAspect="1" noChangeArrowheads="1"/>
          </p:cNvPicPr>
          <p:nvPr/>
        </p:nvPicPr>
        <p:blipFill>
          <a:blip r:embed="rId4"/>
          <a:srcRect/>
          <a:stretch>
            <a:fillRect/>
          </a:stretch>
        </p:blipFill>
        <p:spPr bwMode="auto">
          <a:xfrm>
            <a:off x="1208088" y="1125538"/>
            <a:ext cx="6727825" cy="5399087"/>
          </a:xfrm>
          <a:prstGeom prst="rect">
            <a:avLst/>
          </a:prstGeom>
          <a:noFill/>
          <a:ln w="9525">
            <a:noFill/>
            <a:miter lim="800000"/>
            <a:headEnd/>
            <a:tailEnd/>
          </a:ln>
        </p:spPr>
      </p:pic>
      <p:cxnSp>
        <p:nvCxnSpPr>
          <p:cNvPr id="20" name="Straight Arrow Connector 19"/>
          <p:cNvCxnSpPr/>
          <p:nvPr/>
        </p:nvCxnSpPr>
        <p:spPr>
          <a:xfrm>
            <a:off x="2411413" y="4818063"/>
            <a:ext cx="0" cy="215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83113" y="5064125"/>
            <a:ext cx="0" cy="2301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227763" y="5064125"/>
            <a:ext cx="0" cy="2301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329488" y="5064125"/>
            <a:ext cx="0" cy="2301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046" name="Rectangle 2"/>
          <p:cNvSpPr>
            <a:spLocks noGrp="1"/>
          </p:cNvSpPr>
          <p:nvPr>
            <p:ph type="title"/>
          </p:nvPr>
        </p:nvSpPr>
        <p:spPr>
          <a:xfrm>
            <a:off x="457200" y="-26988"/>
            <a:ext cx="8229600" cy="1143001"/>
          </a:xfrm>
        </p:spPr>
        <p:txBody>
          <a:bodyPr/>
          <a:lstStyle/>
          <a:p>
            <a:pPr eaLnBrk="1" hangingPunct="1"/>
            <a:r>
              <a:rPr lang="en-US" smtClean="0"/>
              <a:t>Dependence on patch energy</a:t>
            </a:r>
          </a:p>
        </p:txBody>
      </p:sp>
      <p:cxnSp>
        <p:nvCxnSpPr>
          <p:cNvPr id="6" name="Straight Connector 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79388" y="1103313"/>
            <a:ext cx="8353425" cy="467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7049" name="Picture 12" descr="Notre1"/>
          <p:cNvPicPr>
            <a:picLocks noChangeAspect="1" noChangeArrowheads="1"/>
          </p:cNvPicPr>
          <p:nvPr/>
        </p:nvPicPr>
        <p:blipFill>
          <a:blip r:embed="rId5"/>
          <a:srcRect/>
          <a:stretch>
            <a:fillRect/>
          </a:stretch>
        </p:blipFill>
        <p:spPr bwMode="auto">
          <a:xfrm>
            <a:off x="1979613" y="1122363"/>
            <a:ext cx="3168650" cy="2378075"/>
          </a:xfrm>
          <a:prstGeom prst="rect">
            <a:avLst/>
          </a:prstGeom>
          <a:noFill/>
          <a:ln w="9525">
            <a:noFill/>
            <a:miter lim="800000"/>
            <a:headEnd/>
            <a:tailEnd/>
          </a:ln>
        </p:spPr>
      </p:pic>
      <p:sp>
        <p:nvSpPr>
          <p:cNvPr id="32" name="Rectangle 31"/>
          <p:cNvSpPr>
            <a:spLocks noChangeAspect="1"/>
          </p:cNvSpPr>
          <p:nvPr/>
        </p:nvSpPr>
        <p:spPr>
          <a:xfrm>
            <a:off x="2127250" y="1268413"/>
            <a:ext cx="288925" cy="28892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a:spLocks noChangeAspect="1"/>
          </p:cNvSpPr>
          <p:nvPr/>
        </p:nvSpPr>
        <p:spPr>
          <a:xfrm>
            <a:off x="3009900" y="2233613"/>
            <a:ext cx="287338" cy="288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a:spLocks noChangeAspect="1"/>
          </p:cNvSpPr>
          <p:nvPr/>
        </p:nvSpPr>
        <p:spPr>
          <a:xfrm>
            <a:off x="3584575" y="2343150"/>
            <a:ext cx="288925" cy="288925"/>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a:spLocks noChangeAspect="1"/>
          </p:cNvSpPr>
          <p:nvPr/>
        </p:nvSpPr>
        <p:spPr>
          <a:xfrm>
            <a:off x="3914775" y="2971800"/>
            <a:ext cx="287338" cy="287338"/>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
          <p:cNvGrpSpPr>
            <a:grpSpLocks/>
          </p:cNvGrpSpPr>
          <p:nvPr/>
        </p:nvGrpSpPr>
        <p:grpSpPr bwMode="auto">
          <a:xfrm>
            <a:off x="2124075" y="4184650"/>
            <a:ext cx="5492750" cy="1685925"/>
            <a:chOff x="2123792" y="4184067"/>
            <a:chExt cx="5493778" cy="1686684"/>
          </a:xfrm>
        </p:grpSpPr>
        <p:pic>
          <p:nvPicPr>
            <p:cNvPr id="87055" name="Picture 12" descr="Notre1"/>
            <p:cNvPicPr>
              <a:picLocks noChangeAspect="1" noChangeArrowheads="1"/>
            </p:cNvPicPr>
            <p:nvPr/>
          </p:nvPicPr>
          <p:blipFill>
            <a:blip r:embed="rId5"/>
            <a:srcRect l="50616" t="52507" r="40553" b="36250"/>
            <a:stretch>
              <a:fillRect/>
            </a:stretch>
          </p:blipFill>
          <p:spPr bwMode="auto">
            <a:xfrm>
              <a:off x="5940184" y="5294751"/>
              <a:ext cx="576000" cy="576000"/>
            </a:xfrm>
            <a:prstGeom prst="rect">
              <a:avLst/>
            </a:prstGeom>
            <a:noFill/>
            <a:ln w="38100">
              <a:solidFill>
                <a:srgbClr val="FF33CC"/>
              </a:solidFill>
              <a:miter lim="800000"/>
              <a:headEnd/>
              <a:tailEnd/>
            </a:ln>
          </p:spPr>
        </p:pic>
        <p:pic>
          <p:nvPicPr>
            <p:cNvPr id="87056" name="Picture 12" descr="Notre1"/>
            <p:cNvPicPr>
              <a:picLocks noChangeAspect="1" noChangeArrowheads="1"/>
            </p:cNvPicPr>
            <p:nvPr/>
          </p:nvPicPr>
          <p:blipFill>
            <a:blip r:embed="rId5"/>
            <a:srcRect l="32814" t="47325" r="59418" b="41479"/>
            <a:stretch>
              <a:fillRect/>
            </a:stretch>
          </p:blipFill>
          <p:spPr bwMode="auto">
            <a:xfrm>
              <a:off x="4284000" y="5294751"/>
              <a:ext cx="576000" cy="576000"/>
            </a:xfrm>
            <a:prstGeom prst="rect">
              <a:avLst/>
            </a:prstGeom>
            <a:noFill/>
            <a:ln w="38100">
              <a:solidFill>
                <a:srgbClr val="FF0000"/>
              </a:solidFill>
              <a:miter lim="800000"/>
              <a:headEnd/>
              <a:tailEnd/>
            </a:ln>
          </p:spPr>
        </p:pic>
        <p:pic>
          <p:nvPicPr>
            <p:cNvPr id="87057" name="Picture 12" descr="Notre1"/>
            <p:cNvPicPr>
              <a:picLocks noChangeAspect="1" noChangeArrowheads="1"/>
            </p:cNvPicPr>
            <p:nvPr/>
          </p:nvPicPr>
          <p:blipFill>
            <a:blip r:embed="rId5"/>
            <a:srcRect l="60544" t="76910" r="31261" b="12314"/>
            <a:stretch>
              <a:fillRect/>
            </a:stretch>
          </p:blipFill>
          <p:spPr bwMode="auto">
            <a:xfrm>
              <a:off x="7041570" y="5294751"/>
              <a:ext cx="576000" cy="576000"/>
            </a:xfrm>
            <a:prstGeom prst="rect">
              <a:avLst/>
            </a:prstGeom>
            <a:noFill/>
            <a:ln w="38100">
              <a:solidFill>
                <a:srgbClr val="00FF00"/>
              </a:solidFill>
              <a:miter lim="800000"/>
              <a:headEnd/>
              <a:tailEnd/>
            </a:ln>
          </p:spPr>
        </p:pic>
        <p:pic>
          <p:nvPicPr>
            <p:cNvPr id="87058" name="Picture 12" descr="Notre1"/>
            <p:cNvPicPr>
              <a:picLocks noChangeAspect="1" noChangeArrowheads="1"/>
            </p:cNvPicPr>
            <p:nvPr/>
          </p:nvPicPr>
          <p:blipFill>
            <a:blip r:embed="rId5"/>
            <a:srcRect l="3795" t="6055" r="87666" b="81834"/>
            <a:stretch>
              <a:fillRect/>
            </a:stretch>
          </p:blipFill>
          <p:spPr bwMode="auto">
            <a:xfrm>
              <a:off x="2123792" y="4184067"/>
              <a:ext cx="576000" cy="613085"/>
            </a:xfrm>
            <a:prstGeom prst="rect">
              <a:avLst/>
            </a:prstGeom>
            <a:noFill/>
            <a:ln w="38100">
              <a:solidFill>
                <a:srgbClr val="FFFF00"/>
              </a:solidFill>
              <a:miter lim="800000"/>
              <a:headEnd/>
              <a:tailEnd/>
            </a:ln>
          </p:spPr>
        </p:pic>
      </p:grpSp>
    </p:spTree>
    <p:custDataLst>
      <p:tags r:id="rId1"/>
    </p:custDataLst>
  </p:cSld>
  <p:clrMapOvr>
    <a:masterClrMapping/>
  </p:clrMapOvr>
  <p:transition spd="slow" advTm="620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06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P spid="33" grpId="0" animBg="1"/>
      <p:bldP spid="34"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Saba2"/>
          <p:cNvPicPr preferRelativeResize="0">
            <a:picLocks noChangeAspect="1" noChangeArrowheads="1"/>
          </p:cNvPicPr>
          <p:nvPr/>
        </p:nvPicPr>
        <p:blipFill>
          <a:blip r:embed="rId3"/>
          <a:srcRect/>
          <a:stretch>
            <a:fillRect/>
          </a:stretch>
        </p:blipFill>
        <p:spPr bwMode="auto">
          <a:xfrm>
            <a:off x="5219700" y="1701800"/>
            <a:ext cx="3382963" cy="2244725"/>
          </a:xfrm>
          <a:prstGeom prst="rect">
            <a:avLst/>
          </a:prstGeom>
          <a:noFill/>
          <a:ln w="9525">
            <a:noFill/>
            <a:miter lim="800000"/>
            <a:headEnd/>
            <a:tailEnd/>
          </a:ln>
        </p:spPr>
      </p:pic>
      <p:sp>
        <p:nvSpPr>
          <p:cNvPr id="89090" name="AutoShape 6"/>
          <p:cNvSpPr>
            <a:spLocks noChangeArrowheads="1"/>
          </p:cNvSpPr>
          <p:nvPr/>
        </p:nvSpPr>
        <p:spPr bwMode="auto">
          <a:xfrm>
            <a:off x="1617663" y="1268413"/>
            <a:ext cx="1260475" cy="287337"/>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‘A’</a:t>
            </a:r>
          </a:p>
        </p:txBody>
      </p:sp>
      <p:sp>
        <p:nvSpPr>
          <p:cNvPr id="89091" name="AutoShape 7"/>
          <p:cNvSpPr>
            <a:spLocks noChangeArrowheads="1"/>
          </p:cNvSpPr>
          <p:nvPr/>
        </p:nvSpPr>
        <p:spPr bwMode="auto">
          <a:xfrm>
            <a:off x="6280150" y="1268413"/>
            <a:ext cx="1262063" cy="287337"/>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‘B’</a:t>
            </a:r>
          </a:p>
        </p:txBody>
      </p:sp>
      <p:sp>
        <p:nvSpPr>
          <p:cNvPr id="89092" name="Line 10"/>
          <p:cNvSpPr>
            <a:spLocks noChangeShapeType="1"/>
          </p:cNvSpPr>
          <p:nvPr/>
        </p:nvSpPr>
        <p:spPr bwMode="auto">
          <a:xfrm>
            <a:off x="3997325" y="2824163"/>
            <a:ext cx="1150938" cy="0"/>
          </a:xfrm>
          <a:prstGeom prst="line">
            <a:avLst/>
          </a:prstGeom>
          <a:noFill/>
          <a:ln w="44450">
            <a:solidFill>
              <a:schemeClr val="tx1"/>
            </a:solidFill>
            <a:round/>
            <a:headEnd/>
            <a:tailEnd type="triangle" w="med" len="med"/>
          </a:ln>
        </p:spPr>
        <p:txBody>
          <a:bodyPr/>
          <a:lstStyle/>
          <a:p>
            <a:endParaRPr lang="he-IL"/>
          </a:p>
        </p:txBody>
      </p:sp>
      <p:sp>
        <p:nvSpPr>
          <p:cNvPr id="89093" name="Text Box 11"/>
          <p:cNvSpPr txBox="1">
            <a:spLocks noChangeArrowheads="1"/>
          </p:cNvSpPr>
          <p:nvPr/>
        </p:nvSpPr>
        <p:spPr bwMode="auto">
          <a:xfrm>
            <a:off x="4105275" y="2400300"/>
            <a:ext cx="936625" cy="461963"/>
          </a:xfrm>
          <a:prstGeom prst="rect">
            <a:avLst/>
          </a:prstGeom>
          <a:noFill/>
          <a:ln w="9525">
            <a:noFill/>
            <a:miter lim="800000"/>
            <a:headEnd/>
            <a:tailEnd/>
          </a:ln>
        </p:spPr>
        <p:txBody>
          <a:bodyPr>
            <a:spAutoFit/>
          </a:bodyPr>
          <a:lstStyle/>
          <a:p>
            <a:pPr algn="ctr">
              <a:spcBef>
                <a:spcPct val="50000"/>
              </a:spcBef>
            </a:pPr>
            <a:r>
              <a:rPr lang="en-US" sz="2400" b="1"/>
              <a:t>NNF</a:t>
            </a:r>
          </a:p>
        </p:txBody>
      </p:sp>
      <p:sp>
        <p:nvSpPr>
          <p:cNvPr id="89094" name="Text Box 12"/>
          <p:cNvSpPr txBox="1">
            <a:spLocks noChangeArrowheads="1"/>
          </p:cNvSpPr>
          <p:nvPr/>
        </p:nvSpPr>
        <p:spPr bwMode="auto">
          <a:xfrm>
            <a:off x="7848600" y="1484313"/>
            <a:ext cx="1295400" cy="366712"/>
          </a:xfrm>
          <a:prstGeom prst="rect">
            <a:avLst/>
          </a:prstGeom>
          <a:noFill/>
          <a:ln w="9525">
            <a:noFill/>
            <a:miter lim="800000"/>
            <a:headEnd/>
            <a:tailEnd/>
          </a:ln>
        </p:spPr>
        <p:txBody>
          <a:bodyPr>
            <a:spAutoFit/>
          </a:bodyPr>
          <a:lstStyle/>
          <a:p>
            <a:pPr algn="l">
              <a:spcBef>
                <a:spcPct val="50000"/>
              </a:spcBef>
            </a:pPr>
            <a:endParaRPr lang="he-IL"/>
          </a:p>
        </p:txBody>
      </p:sp>
      <p:pic>
        <p:nvPicPr>
          <p:cNvPr id="89095" name="Picture 5" descr="Saba1"/>
          <p:cNvPicPr preferRelativeResize="0">
            <a:picLocks noChangeAspect="1" noChangeArrowheads="1"/>
          </p:cNvPicPr>
          <p:nvPr/>
        </p:nvPicPr>
        <p:blipFill>
          <a:blip r:embed="rId4"/>
          <a:srcRect/>
          <a:stretch>
            <a:fillRect/>
          </a:stretch>
        </p:blipFill>
        <p:spPr bwMode="auto">
          <a:xfrm>
            <a:off x="571500" y="1712913"/>
            <a:ext cx="3352800" cy="2224087"/>
          </a:xfrm>
          <a:prstGeom prst="rect">
            <a:avLst/>
          </a:prstGeom>
          <a:solidFill>
            <a:srgbClr val="969696">
              <a:alpha val="90979"/>
            </a:srgbClr>
          </a:solidFill>
          <a:ln w="9525">
            <a:noFill/>
            <a:miter lim="800000"/>
            <a:headEnd/>
            <a:tailEnd/>
          </a:ln>
        </p:spPr>
      </p:pic>
      <p:sp>
        <p:nvSpPr>
          <p:cNvPr id="89096" name="Text Box 13"/>
          <p:cNvSpPr txBox="1">
            <a:spLocks noChangeArrowheads="1"/>
          </p:cNvSpPr>
          <p:nvPr/>
        </p:nvSpPr>
        <p:spPr bwMode="auto">
          <a:xfrm>
            <a:off x="1131888" y="1711325"/>
            <a:ext cx="2232025" cy="2225675"/>
          </a:xfrm>
          <a:prstGeom prst="rect">
            <a:avLst/>
          </a:prstGeom>
          <a:noFill/>
          <a:ln w="9525">
            <a:noFill/>
            <a:miter lim="800000"/>
            <a:headEnd/>
            <a:tailEnd/>
          </a:ln>
        </p:spPr>
        <p:txBody>
          <a:bodyPr>
            <a:spAutoFit/>
          </a:bodyPr>
          <a:lstStyle/>
          <a:p>
            <a:pPr algn="ctr">
              <a:spcBef>
                <a:spcPct val="50000"/>
              </a:spcBef>
            </a:pPr>
            <a:r>
              <a:rPr lang="en-US" sz="14000">
                <a:solidFill>
                  <a:srgbClr val="FF0000"/>
                </a:solidFill>
              </a:rPr>
              <a:t>?</a:t>
            </a:r>
          </a:p>
        </p:txBody>
      </p:sp>
      <p:sp>
        <p:nvSpPr>
          <p:cNvPr id="89097" name="Rectangle 2"/>
          <p:cNvSpPr>
            <a:spLocks noGrp="1"/>
          </p:cNvSpPr>
          <p:nvPr>
            <p:ph type="title"/>
          </p:nvPr>
        </p:nvSpPr>
        <p:spPr>
          <a:xfrm>
            <a:off x="457200" y="-26988"/>
            <a:ext cx="8229600" cy="1143001"/>
          </a:xfrm>
        </p:spPr>
        <p:txBody>
          <a:bodyPr/>
          <a:lstStyle/>
          <a:p>
            <a:pPr eaLnBrk="1" hangingPunct="1"/>
            <a:r>
              <a:rPr lang="en-US" smtClean="0"/>
              <a:t>Experiments – Image Reconstruction</a:t>
            </a:r>
          </a:p>
        </p:txBody>
      </p:sp>
      <p:cxnSp>
        <p:nvCxnSpPr>
          <p:cNvPr id="14" name="Straight Connector 13"/>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498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91138" name="Rectangle 3"/>
          <p:cNvSpPr>
            <a:spLocks noGrp="1"/>
          </p:cNvSpPr>
          <p:nvPr>
            <p:ph type="body" idx="1"/>
          </p:nvPr>
        </p:nvSpPr>
        <p:spPr/>
        <p:txBody>
          <a:bodyPr/>
          <a:lstStyle/>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r>
              <a:rPr lang="en-US" smtClean="0"/>
              <a:t>Reconstruct image A, </a:t>
            </a:r>
          </a:p>
          <a:p>
            <a:pPr marL="990600" lvl="1" indent="-533400" eaLnBrk="1" hangingPunct="1">
              <a:lnSpc>
                <a:spcPct val="90000"/>
              </a:lnSpc>
            </a:pPr>
            <a:r>
              <a:rPr lang="en-US" smtClean="0"/>
              <a:t>given only image B and an NNF mapping A-&gt;B</a:t>
            </a:r>
          </a:p>
        </p:txBody>
      </p:sp>
      <p:pic>
        <p:nvPicPr>
          <p:cNvPr id="91139" name="Picture 4" descr="Saba1_NAIVE_0"/>
          <p:cNvPicPr>
            <a:picLocks noChangeAspect="1" noChangeArrowheads="1"/>
          </p:cNvPicPr>
          <p:nvPr/>
        </p:nvPicPr>
        <p:blipFill>
          <a:blip r:embed="rId3"/>
          <a:srcRect/>
          <a:stretch>
            <a:fillRect/>
          </a:stretch>
        </p:blipFill>
        <p:spPr bwMode="auto">
          <a:xfrm>
            <a:off x="323850" y="908050"/>
            <a:ext cx="8496300" cy="5638800"/>
          </a:xfrm>
          <a:prstGeom prst="rect">
            <a:avLst/>
          </a:prstGeom>
          <a:noFill/>
          <a:ln w="9525">
            <a:noFill/>
            <a:miter lim="800000"/>
            <a:headEnd/>
            <a:tailEnd/>
          </a:ln>
        </p:spPr>
      </p:pic>
    </p:spTree>
  </p:cSld>
  <p:clrMapOvr>
    <a:masterClrMapping/>
  </p:clrMapOvr>
  <p:transition spd="slow" advTm="3988"/>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93186" name="Rectangle 3"/>
          <p:cNvSpPr>
            <a:spLocks noGrp="1"/>
          </p:cNvSpPr>
          <p:nvPr>
            <p:ph type="body" idx="1"/>
          </p:nvPr>
        </p:nvSpPr>
        <p:spPr/>
        <p:txBody>
          <a:bodyPr/>
          <a:lstStyle/>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r>
              <a:rPr lang="en-US" smtClean="0"/>
              <a:t>Reconstruct image A, </a:t>
            </a:r>
          </a:p>
          <a:p>
            <a:pPr marL="990600" lvl="1" indent="-533400" eaLnBrk="1" hangingPunct="1">
              <a:lnSpc>
                <a:spcPct val="90000"/>
              </a:lnSpc>
            </a:pPr>
            <a:r>
              <a:rPr lang="en-US" smtClean="0"/>
              <a:t>given only image B and an NNF mapping A-&gt;B</a:t>
            </a:r>
          </a:p>
        </p:txBody>
      </p:sp>
      <p:pic>
        <p:nvPicPr>
          <p:cNvPr id="93187" name="Picture 4" descr="Saba1_NAIVE_0"/>
          <p:cNvPicPr>
            <a:picLocks noChangeAspect="1" noChangeArrowheads="1"/>
          </p:cNvPicPr>
          <p:nvPr/>
        </p:nvPicPr>
        <p:blipFill>
          <a:blip r:embed="rId3"/>
          <a:srcRect/>
          <a:stretch>
            <a:fillRect/>
          </a:stretch>
        </p:blipFill>
        <p:spPr bwMode="auto">
          <a:xfrm>
            <a:off x="323850" y="908050"/>
            <a:ext cx="8496300" cy="5638800"/>
          </a:xfrm>
          <a:prstGeom prst="rect">
            <a:avLst/>
          </a:prstGeom>
          <a:noFill/>
          <a:ln w="9525">
            <a:noFill/>
            <a:miter lim="800000"/>
            <a:headEnd/>
            <a:tailEnd/>
          </a:ln>
        </p:spPr>
      </p:pic>
      <p:pic>
        <p:nvPicPr>
          <p:cNvPr id="93188" name="Picture 5" descr="Saba1_PM_0"/>
          <p:cNvPicPr>
            <a:picLocks noChangeAspect="1" noChangeArrowheads="1"/>
          </p:cNvPicPr>
          <p:nvPr/>
        </p:nvPicPr>
        <p:blipFill>
          <a:blip r:embed="rId4"/>
          <a:srcRect/>
          <a:stretch>
            <a:fillRect/>
          </a:stretch>
        </p:blipFill>
        <p:spPr bwMode="auto">
          <a:xfrm>
            <a:off x="323850" y="908050"/>
            <a:ext cx="8496300" cy="5638800"/>
          </a:xfrm>
          <a:prstGeom prst="rect">
            <a:avLst/>
          </a:prstGeom>
          <a:noFill/>
          <a:ln w="9525">
            <a:noFill/>
            <a:miter lim="800000"/>
            <a:headEnd/>
            <a:tailEnd/>
          </a:ln>
        </p:spPr>
      </p:pic>
    </p:spTree>
  </p:cSld>
  <p:clrMapOvr>
    <a:masterClrMapping/>
  </p:clrMapOvr>
  <p:transition spd="slow" advTm="2127"/>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95234" name="Rectangle 3"/>
          <p:cNvSpPr>
            <a:spLocks noGrp="1"/>
          </p:cNvSpPr>
          <p:nvPr>
            <p:ph type="body" idx="1"/>
          </p:nvPr>
        </p:nvSpPr>
        <p:spPr/>
        <p:txBody>
          <a:bodyPr/>
          <a:lstStyle/>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r>
              <a:rPr lang="en-US" smtClean="0"/>
              <a:t>Reconstruct image A, </a:t>
            </a:r>
          </a:p>
          <a:p>
            <a:pPr marL="990600" lvl="1" indent="-533400" eaLnBrk="1" hangingPunct="1">
              <a:lnSpc>
                <a:spcPct val="90000"/>
              </a:lnSpc>
            </a:pPr>
            <a:r>
              <a:rPr lang="en-US" smtClean="0"/>
              <a:t>given only image B and an NNF mapping A-&gt;B</a:t>
            </a:r>
          </a:p>
        </p:txBody>
      </p:sp>
      <p:pic>
        <p:nvPicPr>
          <p:cNvPr id="95235" name="Picture 4" descr="Saba1_NAIVE_0"/>
          <p:cNvPicPr>
            <a:picLocks noChangeAspect="1" noChangeArrowheads="1"/>
          </p:cNvPicPr>
          <p:nvPr/>
        </p:nvPicPr>
        <p:blipFill>
          <a:blip r:embed="rId3"/>
          <a:srcRect/>
          <a:stretch>
            <a:fillRect/>
          </a:stretch>
        </p:blipFill>
        <p:spPr bwMode="auto">
          <a:xfrm>
            <a:off x="323850" y="908050"/>
            <a:ext cx="8496300" cy="5638800"/>
          </a:xfrm>
          <a:prstGeom prst="rect">
            <a:avLst/>
          </a:prstGeom>
          <a:noFill/>
          <a:ln w="9525">
            <a:noFill/>
            <a:miter lim="800000"/>
            <a:headEnd/>
            <a:tailEnd/>
          </a:ln>
        </p:spPr>
      </p:pic>
      <p:pic>
        <p:nvPicPr>
          <p:cNvPr id="95236" name="Picture 5" descr="Saba1_PM_0"/>
          <p:cNvPicPr>
            <a:picLocks noChangeAspect="1" noChangeArrowheads="1"/>
          </p:cNvPicPr>
          <p:nvPr/>
        </p:nvPicPr>
        <p:blipFill>
          <a:blip r:embed="rId4"/>
          <a:srcRect/>
          <a:stretch>
            <a:fillRect/>
          </a:stretch>
        </p:blipFill>
        <p:spPr bwMode="auto">
          <a:xfrm>
            <a:off x="323850" y="908050"/>
            <a:ext cx="8496300" cy="5638800"/>
          </a:xfrm>
          <a:prstGeom prst="rect">
            <a:avLst/>
          </a:prstGeom>
          <a:noFill/>
          <a:ln w="9525">
            <a:noFill/>
            <a:miter lim="800000"/>
            <a:headEnd/>
            <a:tailEnd/>
          </a:ln>
        </p:spPr>
      </p:pic>
      <p:pic>
        <p:nvPicPr>
          <p:cNvPr id="95237" name="Picture 6" descr="Saba1_CSH_0"/>
          <p:cNvPicPr>
            <a:picLocks noChangeAspect="1" noChangeArrowheads="1"/>
          </p:cNvPicPr>
          <p:nvPr/>
        </p:nvPicPr>
        <p:blipFill>
          <a:blip r:embed="rId5"/>
          <a:srcRect/>
          <a:stretch>
            <a:fillRect/>
          </a:stretch>
        </p:blipFill>
        <p:spPr bwMode="auto">
          <a:xfrm>
            <a:off x="323850" y="908050"/>
            <a:ext cx="8496300" cy="5638800"/>
          </a:xfrm>
          <a:prstGeom prst="rect">
            <a:avLst/>
          </a:prstGeom>
          <a:noFill/>
          <a:ln w="9525">
            <a:noFill/>
            <a:miter lim="800000"/>
            <a:headEnd/>
            <a:tailEnd/>
          </a:ln>
        </p:spPr>
      </p:pic>
    </p:spTree>
  </p:cSld>
  <p:clrMapOvr>
    <a:masterClrMapping/>
  </p:clrMapOvr>
  <p:transition spd="slow" advTm="1755"/>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15888"/>
            <a:ext cx="8229600" cy="850900"/>
          </a:xfrm>
        </p:spPr>
        <p:txBody>
          <a:bodyPr/>
          <a:lstStyle/>
          <a:p>
            <a:pPr eaLnBrk="1" hangingPunct="1"/>
            <a:r>
              <a:rPr lang="en-US" smtClean="0"/>
              <a:t>Why NNF?</a:t>
            </a:r>
            <a:endParaRPr lang="en-US" sz="3200" smtClean="0"/>
          </a:p>
        </p:txBody>
      </p:sp>
      <p:sp>
        <p:nvSpPr>
          <p:cNvPr id="2" name="Rounded Rectangle 1"/>
          <p:cNvSpPr/>
          <p:nvPr/>
        </p:nvSpPr>
        <p:spPr>
          <a:xfrm>
            <a:off x="3203575" y="1139825"/>
            <a:ext cx="2663825" cy="4889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algn="ctr">
              <a:defRPr/>
            </a:pPr>
            <a:r>
              <a:rPr lang="en-US" sz="2400" dirty="0">
                <a:solidFill>
                  <a:schemeClr val="tx1"/>
                </a:solidFill>
              </a:rPr>
              <a:t>Image Completion</a:t>
            </a:r>
          </a:p>
        </p:txBody>
      </p:sp>
      <p:sp>
        <p:nvSpPr>
          <p:cNvPr id="21507" name="TextBox 7"/>
          <p:cNvSpPr txBox="1">
            <a:spLocks noChangeArrowheads="1"/>
          </p:cNvSpPr>
          <p:nvPr/>
        </p:nvSpPr>
        <p:spPr bwMode="auto">
          <a:xfrm>
            <a:off x="3187700" y="6381750"/>
            <a:ext cx="5616575" cy="368300"/>
          </a:xfrm>
          <a:prstGeom prst="rect">
            <a:avLst/>
          </a:prstGeom>
          <a:noFill/>
          <a:ln w="9525">
            <a:noFill/>
            <a:miter lim="800000"/>
            <a:headEnd/>
            <a:tailEnd/>
          </a:ln>
        </p:spPr>
        <p:txBody>
          <a:bodyPr wrap="none">
            <a:spAutoFit/>
          </a:bodyPr>
          <a:lstStyle/>
          <a:p>
            <a:pPr algn="l"/>
            <a:r>
              <a:rPr lang="en-US" b="1"/>
              <a:t>Space-Time Completion. Wexler et al’, CVPR 2004</a:t>
            </a:r>
          </a:p>
        </p:txBody>
      </p:sp>
      <p:pic>
        <p:nvPicPr>
          <p:cNvPr id="21508" name="Picture 3"/>
          <p:cNvPicPr>
            <a:picLocks noChangeAspect="1" noChangeArrowheads="1"/>
          </p:cNvPicPr>
          <p:nvPr/>
        </p:nvPicPr>
        <p:blipFill>
          <a:blip r:embed="rId4"/>
          <a:srcRect t="9032" b="9174"/>
          <a:stretch>
            <a:fillRect/>
          </a:stretch>
        </p:blipFill>
        <p:spPr bwMode="auto">
          <a:xfrm>
            <a:off x="4986338" y="1781175"/>
            <a:ext cx="3257550" cy="3989388"/>
          </a:xfrm>
          <a:prstGeom prst="rect">
            <a:avLst/>
          </a:prstGeom>
          <a:noFill/>
          <a:ln w="9525">
            <a:noFill/>
            <a:miter lim="800000"/>
            <a:headEnd/>
            <a:tailEnd/>
          </a:ln>
        </p:spPr>
      </p:pic>
      <p:cxnSp>
        <p:nvCxnSpPr>
          <p:cNvPr id="20" name="Straight Connector 19"/>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1247775" y="2133600"/>
            <a:ext cx="2447925" cy="4076700"/>
          </a:xfrm>
          <a:custGeom>
            <a:avLst/>
            <a:gdLst>
              <a:gd name="connsiteX0" fmla="*/ 495300 w 2447925"/>
              <a:gd name="connsiteY0" fmla="*/ 4076700 h 4076700"/>
              <a:gd name="connsiteX1" fmla="*/ 781050 w 2447925"/>
              <a:gd name="connsiteY1" fmla="*/ 942975 h 4076700"/>
              <a:gd name="connsiteX2" fmla="*/ 0 w 2447925"/>
              <a:gd name="connsiteY2" fmla="*/ 209550 h 4076700"/>
              <a:gd name="connsiteX3" fmla="*/ 152400 w 2447925"/>
              <a:gd name="connsiteY3" fmla="*/ 104775 h 4076700"/>
              <a:gd name="connsiteX4" fmla="*/ 1133475 w 2447925"/>
              <a:gd name="connsiteY4" fmla="*/ 276225 h 4076700"/>
              <a:gd name="connsiteX5" fmla="*/ 2447925 w 2447925"/>
              <a:gd name="connsiteY5" fmla="*/ 0 h 4076700"/>
              <a:gd name="connsiteX6" fmla="*/ 1600200 w 2447925"/>
              <a:gd name="connsiteY6" fmla="*/ 1028700 h 4076700"/>
              <a:gd name="connsiteX7" fmla="*/ 876300 w 2447925"/>
              <a:gd name="connsiteY7" fmla="*/ 4067175 h 4076700"/>
              <a:gd name="connsiteX8" fmla="*/ 495300 w 2447925"/>
              <a:gd name="connsiteY8" fmla="*/ 4076700 h 40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4076700">
                <a:moveTo>
                  <a:pt x="495300" y="4076700"/>
                </a:moveTo>
                <a:lnTo>
                  <a:pt x="781050" y="942975"/>
                </a:lnTo>
                <a:lnTo>
                  <a:pt x="0" y="209550"/>
                </a:lnTo>
                <a:lnTo>
                  <a:pt x="152400" y="104775"/>
                </a:lnTo>
                <a:lnTo>
                  <a:pt x="1133475" y="276225"/>
                </a:lnTo>
                <a:lnTo>
                  <a:pt x="2447925" y="0"/>
                </a:lnTo>
                <a:lnTo>
                  <a:pt x="1600200" y="1028700"/>
                </a:lnTo>
                <a:lnTo>
                  <a:pt x="876300" y="4067175"/>
                </a:lnTo>
                <a:lnTo>
                  <a:pt x="495300" y="407670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pic>
        <p:nvPicPr>
          <p:cNvPr id="21511" name="Picture 2"/>
          <p:cNvPicPr>
            <a:picLocks noChangeAspect="1" noChangeArrowheads="1"/>
          </p:cNvPicPr>
          <p:nvPr/>
        </p:nvPicPr>
        <p:blipFill>
          <a:blip r:embed="rId5"/>
          <a:srcRect t="9032" b="9174"/>
          <a:stretch>
            <a:fillRect/>
          </a:stretch>
        </p:blipFill>
        <p:spPr bwMode="auto">
          <a:xfrm>
            <a:off x="809625" y="1781175"/>
            <a:ext cx="3257550" cy="3989388"/>
          </a:xfrm>
          <a:prstGeom prst="rect">
            <a:avLst/>
          </a:prstGeom>
          <a:noFill/>
          <a:ln w="9525">
            <a:noFill/>
            <a:miter lim="800000"/>
            <a:headEnd/>
            <a:tailEnd/>
          </a:ln>
        </p:spPr>
      </p:pic>
      <p:sp>
        <p:nvSpPr>
          <p:cNvPr id="21512" name="TextBox 10"/>
          <p:cNvSpPr txBox="1">
            <a:spLocks noChangeArrowheads="1"/>
          </p:cNvSpPr>
          <p:nvPr/>
        </p:nvSpPr>
        <p:spPr bwMode="auto">
          <a:xfrm>
            <a:off x="446088" y="6011863"/>
            <a:ext cx="8394700" cy="369887"/>
          </a:xfrm>
          <a:prstGeom prst="rect">
            <a:avLst/>
          </a:prstGeom>
          <a:noFill/>
          <a:ln w="9525">
            <a:noFill/>
            <a:miter lim="800000"/>
            <a:headEnd/>
            <a:tailEnd/>
          </a:ln>
        </p:spPr>
        <p:txBody>
          <a:bodyPr wrap="none">
            <a:spAutoFit/>
          </a:bodyPr>
          <a:lstStyle/>
          <a:p>
            <a:pPr algn="l" rtl="0"/>
            <a:r>
              <a:rPr lang="en-US" b="1"/>
              <a:t> Object Removal by Examplar Based Inpainting. Criminisi et al’, CVPR 2003</a:t>
            </a:r>
          </a:p>
        </p:txBody>
      </p:sp>
      <p:sp>
        <p:nvSpPr>
          <p:cNvPr id="12" name="Freeform 11"/>
          <p:cNvSpPr/>
          <p:nvPr/>
        </p:nvSpPr>
        <p:spPr>
          <a:xfrm>
            <a:off x="1258888" y="2133600"/>
            <a:ext cx="2447925" cy="4076700"/>
          </a:xfrm>
          <a:custGeom>
            <a:avLst/>
            <a:gdLst>
              <a:gd name="connsiteX0" fmla="*/ 495300 w 2447925"/>
              <a:gd name="connsiteY0" fmla="*/ 4076700 h 4076700"/>
              <a:gd name="connsiteX1" fmla="*/ 781050 w 2447925"/>
              <a:gd name="connsiteY1" fmla="*/ 942975 h 4076700"/>
              <a:gd name="connsiteX2" fmla="*/ 0 w 2447925"/>
              <a:gd name="connsiteY2" fmla="*/ 209550 h 4076700"/>
              <a:gd name="connsiteX3" fmla="*/ 152400 w 2447925"/>
              <a:gd name="connsiteY3" fmla="*/ 104775 h 4076700"/>
              <a:gd name="connsiteX4" fmla="*/ 1133475 w 2447925"/>
              <a:gd name="connsiteY4" fmla="*/ 276225 h 4076700"/>
              <a:gd name="connsiteX5" fmla="*/ 2447925 w 2447925"/>
              <a:gd name="connsiteY5" fmla="*/ 0 h 4076700"/>
              <a:gd name="connsiteX6" fmla="*/ 1600200 w 2447925"/>
              <a:gd name="connsiteY6" fmla="*/ 1028700 h 4076700"/>
              <a:gd name="connsiteX7" fmla="*/ 876300 w 2447925"/>
              <a:gd name="connsiteY7" fmla="*/ 4067175 h 4076700"/>
              <a:gd name="connsiteX8" fmla="*/ 495300 w 2447925"/>
              <a:gd name="connsiteY8" fmla="*/ 4076700 h 40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4076700">
                <a:moveTo>
                  <a:pt x="495300" y="4076700"/>
                </a:moveTo>
                <a:lnTo>
                  <a:pt x="781050" y="942975"/>
                </a:lnTo>
                <a:lnTo>
                  <a:pt x="0" y="209550"/>
                </a:lnTo>
                <a:lnTo>
                  <a:pt x="152400" y="104775"/>
                </a:lnTo>
                <a:lnTo>
                  <a:pt x="1133475" y="276225"/>
                </a:lnTo>
                <a:lnTo>
                  <a:pt x="2447925" y="0"/>
                </a:lnTo>
                <a:lnTo>
                  <a:pt x="1600200" y="1028700"/>
                </a:lnTo>
                <a:lnTo>
                  <a:pt x="876300" y="4067175"/>
                </a:lnTo>
                <a:lnTo>
                  <a:pt x="495300" y="40767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pic>
        <p:nvPicPr>
          <p:cNvPr id="116" name="Picture 3"/>
          <p:cNvPicPr>
            <a:picLocks noChangeAspect="1" noChangeArrowheads="1"/>
          </p:cNvPicPr>
          <p:nvPr/>
        </p:nvPicPr>
        <p:blipFill>
          <a:blip r:embed="rId4"/>
          <a:srcRect t="9032" b="9174"/>
          <a:stretch>
            <a:fillRect/>
          </a:stretch>
        </p:blipFill>
        <p:spPr bwMode="auto">
          <a:xfrm>
            <a:off x="809625" y="1773238"/>
            <a:ext cx="3257550" cy="3989387"/>
          </a:xfrm>
          <a:prstGeom prst="rect">
            <a:avLst/>
          </a:prstGeom>
          <a:noFill/>
          <a:ln w="9525">
            <a:noFill/>
            <a:miter lim="800000"/>
            <a:headEnd/>
            <a:tailEnd/>
          </a:ln>
        </p:spPr>
      </p:pic>
      <p:sp>
        <p:nvSpPr>
          <p:cNvPr id="115" name="Freeform 114"/>
          <p:cNvSpPr/>
          <p:nvPr/>
        </p:nvSpPr>
        <p:spPr>
          <a:xfrm>
            <a:off x="1260475" y="2117725"/>
            <a:ext cx="2447925" cy="4076700"/>
          </a:xfrm>
          <a:custGeom>
            <a:avLst/>
            <a:gdLst>
              <a:gd name="connsiteX0" fmla="*/ 495300 w 2447925"/>
              <a:gd name="connsiteY0" fmla="*/ 4076700 h 4076700"/>
              <a:gd name="connsiteX1" fmla="*/ 781050 w 2447925"/>
              <a:gd name="connsiteY1" fmla="*/ 942975 h 4076700"/>
              <a:gd name="connsiteX2" fmla="*/ 0 w 2447925"/>
              <a:gd name="connsiteY2" fmla="*/ 209550 h 4076700"/>
              <a:gd name="connsiteX3" fmla="*/ 152400 w 2447925"/>
              <a:gd name="connsiteY3" fmla="*/ 104775 h 4076700"/>
              <a:gd name="connsiteX4" fmla="*/ 1133475 w 2447925"/>
              <a:gd name="connsiteY4" fmla="*/ 276225 h 4076700"/>
              <a:gd name="connsiteX5" fmla="*/ 2447925 w 2447925"/>
              <a:gd name="connsiteY5" fmla="*/ 0 h 4076700"/>
              <a:gd name="connsiteX6" fmla="*/ 1600200 w 2447925"/>
              <a:gd name="connsiteY6" fmla="*/ 1028700 h 4076700"/>
              <a:gd name="connsiteX7" fmla="*/ 876300 w 2447925"/>
              <a:gd name="connsiteY7" fmla="*/ 4067175 h 4076700"/>
              <a:gd name="connsiteX8" fmla="*/ 495300 w 2447925"/>
              <a:gd name="connsiteY8" fmla="*/ 4076700 h 40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4076700">
                <a:moveTo>
                  <a:pt x="495300" y="4076700"/>
                </a:moveTo>
                <a:lnTo>
                  <a:pt x="781050" y="942975"/>
                </a:lnTo>
                <a:lnTo>
                  <a:pt x="0" y="209550"/>
                </a:lnTo>
                <a:lnTo>
                  <a:pt x="152400" y="104775"/>
                </a:lnTo>
                <a:lnTo>
                  <a:pt x="1133475" y="276225"/>
                </a:lnTo>
                <a:lnTo>
                  <a:pt x="2447925" y="0"/>
                </a:lnTo>
                <a:lnTo>
                  <a:pt x="1600200" y="1028700"/>
                </a:lnTo>
                <a:lnTo>
                  <a:pt x="876300" y="4067175"/>
                </a:lnTo>
                <a:lnTo>
                  <a:pt x="495300" y="4076700"/>
                </a:lnTo>
                <a:close/>
              </a:path>
            </a:pathLst>
          </a:custGeom>
          <a:solidFill>
            <a:schemeClr val="bg1">
              <a:lumMod val="8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grpSp>
        <p:nvGrpSpPr>
          <p:cNvPr id="21510" name="Group 21509"/>
          <p:cNvGrpSpPr>
            <a:grpSpLocks/>
          </p:cNvGrpSpPr>
          <p:nvPr/>
        </p:nvGrpSpPr>
        <p:grpSpPr bwMode="auto">
          <a:xfrm>
            <a:off x="1485900" y="2024063"/>
            <a:ext cx="1693863" cy="2171700"/>
            <a:chOff x="1493838" y="2001330"/>
            <a:chExt cx="1693946" cy="2170620"/>
          </a:xfrm>
        </p:grpSpPr>
        <p:sp>
          <p:nvSpPr>
            <p:cNvPr id="5" name="Right Arrow 4"/>
            <p:cNvSpPr/>
            <p:nvPr/>
          </p:nvSpPr>
          <p:spPr>
            <a:xfrm rot="1116242">
              <a:off x="2438447" y="3933943"/>
              <a:ext cx="749337" cy="2380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ight Arrow 12"/>
            <p:cNvSpPr/>
            <p:nvPr/>
          </p:nvSpPr>
          <p:spPr>
            <a:xfrm rot="11363788">
              <a:off x="1493838" y="3326233"/>
              <a:ext cx="749337" cy="2395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ight Arrow 13"/>
            <p:cNvSpPr/>
            <p:nvPr/>
          </p:nvSpPr>
          <p:spPr>
            <a:xfrm rot="15744974">
              <a:off x="2064778" y="2255931"/>
              <a:ext cx="748927" cy="2397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7" name="Right Arrow 96"/>
            <p:cNvSpPr/>
            <p:nvPr/>
          </p:nvSpPr>
          <p:spPr>
            <a:xfrm rot="1116242">
              <a:off x="2438447" y="3932356"/>
              <a:ext cx="749337" cy="2395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Right Arrow 97"/>
            <p:cNvSpPr/>
            <p:nvPr/>
          </p:nvSpPr>
          <p:spPr>
            <a:xfrm rot="11363788">
              <a:off x="1493838" y="3326233"/>
              <a:ext cx="749337" cy="2395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Right Arrow 98"/>
            <p:cNvSpPr/>
            <p:nvPr/>
          </p:nvSpPr>
          <p:spPr>
            <a:xfrm rot="15744974">
              <a:off x="2064778" y="2255931"/>
              <a:ext cx="748927" cy="2397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1506" name="Group 21505"/>
          <p:cNvGrpSpPr>
            <a:grpSpLocks/>
          </p:cNvGrpSpPr>
          <p:nvPr/>
        </p:nvGrpSpPr>
        <p:grpSpPr bwMode="auto">
          <a:xfrm>
            <a:off x="1116013" y="2276475"/>
            <a:ext cx="2808287" cy="1122363"/>
            <a:chOff x="1115656" y="2276912"/>
            <a:chExt cx="2808272" cy="1122126"/>
          </a:xfrm>
        </p:grpSpPr>
        <p:sp>
          <p:nvSpPr>
            <p:cNvPr id="103" name="Rectangle 102"/>
            <p:cNvSpPr>
              <a:spLocks noChangeAspect="1"/>
            </p:cNvSpPr>
            <p:nvPr/>
          </p:nvSpPr>
          <p:spPr>
            <a:xfrm>
              <a:off x="2339611" y="2997485"/>
              <a:ext cx="360361" cy="358699"/>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Rectangle 103"/>
            <p:cNvSpPr>
              <a:spLocks noChangeAspect="1"/>
            </p:cNvSpPr>
            <p:nvPr/>
          </p:nvSpPr>
          <p:spPr>
            <a:xfrm>
              <a:off x="1115656" y="2637199"/>
              <a:ext cx="360360" cy="360286"/>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Rectangle 104"/>
            <p:cNvSpPr>
              <a:spLocks noChangeAspect="1"/>
            </p:cNvSpPr>
            <p:nvPr/>
          </p:nvSpPr>
          <p:spPr>
            <a:xfrm>
              <a:off x="3276231" y="2997485"/>
              <a:ext cx="360361" cy="35869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p:cNvSpPr>
              <a:spLocks noChangeAspect="1"/>
            </p:cNvSpPr>
            <p:nvPr/>
          </p:nvSpPr>
          <p:spPr>
            <a:xfrm>
              <a:off x="2172925" y="2832420"/>
              <a:ext cx="360360" cy="36028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 name="Rectangle 106"/>
            <p:cNvSpPr>
              <a:spLocks noChangeAspect="1"/>
            </p:cNvSpPr>
            <p:nvPr/>
          </p:nvSpPr>
          <p:spPr>
            <a:xfrm>
              <a:off x="3563568" y="2276912"/>
              <a:ext cx="360360" cy="3602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Rectangle 107"/>
            <p:cNvSpPr>
              <a:spLocks noChangeAspect="1"/>
            </p:cNvSpPr>
            <p:nvPr/>
          </p:nvSpPr>
          <p:spPr>
            <a:xfrm>
              <a:off x="2131651" y="3038751"/>
              <a:ext cx="358773" cy="3602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a:xfrm>
              <a:off x="2371361" y="3081605"/>
              <a:ext cx="73025" cy="7142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Rectangle 109"/>
            <p:cNvSpPr/>
            <p:nvPr/>
          </p:nvSpPr>
          <p:spPr>
            <a:xfrm>
              <a:off x="1166456" y="2745126"/>
              <a:ext cx="71437" cy="7142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a:xfrm>
              <a:off x="3492130" y="3235560"/>
              <a:ext cx="71438" cy="7301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p:cNvSpPr/>
            <p:nvPr/>
          </p:nvSpPr>
          <p:spPr>
            <a:xfrm>
              <a:off x="3798517" y="2316592"/>
              <a:ext cx="73025" cy="7301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ustDataLst>
      <p:tags r:id="rId1"/>
    </p:custDataLst>
  </p:cSld>
  <p:clrMapOvr>
    <a:masterClrMapping/>
  </p:clrMapOvr>
  <p:transition spd="slow" advTm="135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sp>
        <p:nvSpPr>
          <p:cNvPr id="97282" name="Rectangle 3"/>
          <p:cNvSpPr>
            <a:spLocks noGrp="1"/>
          </p:cNvSpPr>
          <p:nvPr>
            <p:ph type="body" idx="1"/>
          </p:nvPr>
        </p:nvSpPr>
        <p:spPr/>
        <p:txBody>
          <a:bodyPr/>
          <a:lstStyle/>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endParaRPr lang="en-US" smtClean="0"/>
          </a:p>
          <a:p>
            <a:pPr marL="609600" indent="-609600" eaLnBrk="1" hangingPunct="1">
              <a:lnSpc>
                <a:spcPct val="90000"/>
              </a:lnSpc>
            </a:pPr>
            <a:r>
              <a:rPr lang="en-US" smtClean="0"/>
              <a:t>Reconstruct image A, </a:t>
            </a:r>
          </a:p>
          <a:p>
            <a:pPr marL="990600" lvl="1" indent="-533400" eaLnBrk="1" hangingPunct="1">
              <a:lnSpc>
                <a:spcPct val="90000"/>
              </a:lnSpc>
            </a:pPr>
            <a:r>
              <a:rPr lang="en-US" smtClean="0"/>
              <a:t>given only image B and an NNF mapping A-&gt;B</a:t>
            </a:r>
          </a:p>
        </p:txBody>
      </p:sp>
      <p:pic>
        <p:nvPicPr>
          <p:cNvPr id="97283" name="Picture 4" descr="Saba1_NAIVE_0"/>
          <p:cNvPicPr>
            <a:picLocks noChangeAspect="1" noChangeArrowheads="1"/>
          </p:cNvPicPr>
          <p:nvPr/>
        </p:nvPicPr>
        <p:blipFill>
          <a:blip r:embed="rId3"/>
          <a:srcRect/>
          <a:stretch>
            <a:fillRect/>
          </a:stretch>
        </p:blipFill>
        <p:spPr bwMode="auto">
          <a:xfrm>
            <a:off x="323850" y="908050"/>
            <a:ext cx="8496300" cy="5638800"/>
          </a:xfrm>
          <a:prstGeom prst="rect">
            <a:avLst/>
          </a:prstGeom>
          <a:noFill/>
          <a:ln w="9525">
            <a:noFill/>
            <a:miter lim="800000"/>
            <a:headEnd/>
            <a:tailEnd/>
          </a:ln>
        </p:spPr>
      </p:pic>
    </p:spTree>
  </p:cSld>
  <p:clrMapOvr>
    <a:masterClrMapping/>
  </p:clrMapOvr>
  <p:transition spd="slow" advTm="2277"/>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p:cNvSpPr>
          <p:nvPr>
            <p:ph type="title"/>
          </p:nvPr>
        </p:nvSpPr>
        <p:spPr>
          <a:xfrm>
            <a:off x="457200" y="-100013"/>
            <a:ext cx="8229600" cy="1143001"/>
          </a:xfrm>
        </p:spPr>
        <p:txBody>
          <a:bodyPr/>
          <a:lstStyle/>
          <a:p>
            <a:pPr eaLnBrk="1" hangingPunct="1"/>
            <a:r>
              <a:rPr lang="en-US" smtClean="0"/>
              <a:t>Experiments – Image Reconstruction</a:t>
            </a:r>
          </a:p>
        </p:txBody>
      </p:sp>
      <p:pic>
        <p:nvPicPr>
          <p:cNvPr id="99330" name="Picture 2" descr="C:\dropbox\CSH\simon\presentation\diffs\Saba1_CSH_GT_DIFF.png"/>
          <p:cNvPicPr>
            <a:picLocks noChangeAspect="1" noChangeArrowheads="1"/>
          </p:cNvPicPr>
          <p:nvPr/>
        </p:nvPicPr>
        <p:blipFill>
          <a:blip r:embed="rId3"/>
          <a:srcRect/>
          <a:stretch>
            <a:fillRect/>
          </a:stretch>
        </p:blipFill>
        <p:spPr bwMode="auto">
          <a:xfrm>
            <a:off x="4668838" y="1065213"/>
            <a:ext cx="4252912" cy="2808287"/>
          </a:xfrm>
          <a:prstGeom prst="rect">
            <a:avLst/>
          </a:prstGeom>
          <a:noFill/>
          <a:ln w="9525">
            <a:noFill/>
            <a:miter lim="800000"/>
            <a:headEnd/>
            <a:tailEnd/>
          </a:ln>
        </p:spPr>
      </p:pic>
      <p:pic>
        <p:nvPicPr>
          <p:cNvPr id="99331" name="Picture 3" descr="C:\dropbox\CSH\simon\presentation\diffs\Saba1_PM_GT_DIFF.png"/>
          <p:cNvPicPr>
            <a:picLocks noChangeAspect="1" noChangeArrowheads="1"/>
          </p:cNvPicPr>
          <p:nvPr/>
        </p:nvPicPr>
        <p:blipFill>
          <a:blip r:embed="rId4"/>
          <a:srcRect/>
          <a:stretch>
            <a:fillRect/>
          </a:stretch>
        </p:blipFill>
        <p:spPr bwMode="auto">
          <a:xfrm>
            <a:off x="250825" y="1052513"/>
            <a:ext cx="4254500" cy="2808287"/>
          </a:xfrm>
          <a:prstGeom prst="rect">
            <a:avLst/>
          </a:prstGeom>
          <a:noFill/>
          <a:ln w="9525">
            <a:noFill/>
            <a:miter lim="800000"/>
            <a:headEnd/>
            <a:tailEnd/>
          </a:ln>
        </p:spPr>
      </p:pic>
      <p:sp>
        <p:nvSpPr>
          <p:cNvPr id="4" name="Rounded Rectangle 3"/>
          <p:cNvSpPr/>
          <p:nvPr/>
        </p:nvSpPr>
        <p:spPr>
          <a:xfrm>
            <a:off x="4716463" y="1117600"/>
            <a:ext cx="1439862" cy="3571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FF00"/>
                </a:solidFill>
              </a:rPr>
              <a:t>CSH vs. GT</a:t>
            </a:r>
          </a:p>
        </p:txBody>
      </p:sp>
      <p:sp>
        <p:nvSpPr>
          <p:cNvPr id="12" name="Rounded Rectangle 11"/>
          <p:cNvSpPr/>
          <p:nvPr/>
        </p:nvSpPr>
        <p:spPr>
          <a:xfrm>
            <a:off x="312738" y="1103313"/>
            <a:ext cx="1439862" cy="355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FF00"/>
                </a:solidFill>
              </a:rPr>
              <a:t>PM vs. GT</a:t>
            </a:r>
          </a:p>
        </p:txBody>
      </p:sp>
    </p:spTree>
  </p:cSld>
  <p:clrMapOvr>
    <a:masterClrMapping/>
  </p:clrMapOvr>
  <p:transition spd="slow" advTm="7481"/>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7246938" y="4540250"/>
            <a:ext cx="431800" cy="4333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ectangle 58"/>
          <p:cNvSpPr/>
          <p:nvPr/>
        </p:nvSpPr>
        <p:spPr>
          <a:xfrm>
            <a:off x="6783388" y="2452688"/>
            <a:ext cx="431800" cy="431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0" name="Rectangle 59"/>
          <p:cNvSpPr/>
          <p:nvPr/>
        </p:nvSpPr>
        <p:spPr>
          <a:xfrm>
            <a:off x="7718425" y="2460625"/>
            <a:ext cx="431800" cy="4333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5848350" y="2014538"/>
            <a:ext cx="431800" cy="431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381" name="Rectangle 2"/>
          <p:cNvSpPr>
            <a:spLocks noGrp="1"/>
          </p:cNvSpPr>
          <p:nvPr>
            <p:ph type="title"/>
          </p:nvPr>
        </p:nvSpPr>
        <p:spPr>
          <a:xfrm>
            <a:off x="457200" y="-26988"/>
            <a:ext cx="8229600" cy="1143001"/>
          </a:xfrm>
        </p:spPr>
        <p:txBody>
          <a:bodyPr/>
          <a:lstStyle/>
          <a:p>
            <a:pPr eaLnBrk="1" hangingPunct="1"/>
            <a:r>
              <a:rPr lang="en-US" smtClean="0"/>
              <a:t>Experiments – Mapping Incoherency</a:t>
            </a:r>
          </a:p>
        </p:txBody>
      </p:sp>
      <p:cxnSp>
        <p:nvCxnSpPr>
          <p:cNvPr id="7" name="Straight Connector 6"/>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971550" y="1550988"/>
          <a:ext cx="2808288" cy="1800225"/>
        </p:xfrm>
        <a:graphic>
          <a:graphicData uri="http://schemas.openxmlformats.org/drawingml/2006/table">
            <a:tbl>
              <a:tblPr>
                <a:tableStyleId>{D7AC3CCA-C797-4891-BE02-D94E43425B78}</a:tableStyleId>
              </a:tblPr>
              <a:tblGrid>
                <a:gridCol w="468052"/>
                <a:gridCol w="468052"/>
                <a:gridCol w="468052"/>
                <a:gridCol w="468052"/>
                <a:gridCol w="468052"/>
                <a:gridCol w="468052"/>
              </a:tblGrid>
              <a:tr h="450050">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bl>
          </a:graphicData>
        </a:graphic>
      </p:graphicFrame>
      <p:sp>
        <p:nvSpPr>
          <p:cNvPr id="4" name="Rectangle 3"/>
          <p:cNvSpPr/>
          <p:nvPr/>
        </p:nvSpPr>
        <p:spPr>
          <a:xfrm>
            <a:off x="1435100" y="2009775"/>
            <a:ext cx="915988" cy="8715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1476375" y="2486025"/>
            <a:ext cx="914400" cy="871538"/>
          </a:xfrm>
          <a:prstGeom prst="rect">
            <a:avLst/>
          </a:prstGeom>
          <a:noFill/>
          <a:ln w="762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908175" y="2441575"/>
            <a:ext cx="914400" cy="871538"/>
          </a:xfrm>
          <a:prstGeom prst="rect">
            <a:avLst/>
          </a:prstGeom>
          <a:noFill/>
          <a:ln w="762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1970088" y="2055813"/>
            <a:ext cx="915987" cy="871537"/>
          </a:xfrm>
          <a:prstGeom prst="rect">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3" name="Table 12"/>
          <p:cNvGraphicFramePr>
            <a:graphicFrameLocks noGrp="1"/>
          </p:cNvGraphicFramePr>
          <p:nvPr/>
        </p:nvGraphicFramePr>
        <p:xfrm>
          <a:off x="5364163" y="1555750"/>
          <a:ext cx="2808287" cy="1779588"/>
        </p:xfrm>
        <a:graphic>
          <a:graphicData uri="http://schemas.openxmlformats.org/drawingml/2006/table">
            <a:tbl>
              <a:tblPr>
                <a:tableStyleId>{D7AC3CCA-C797-4891-BE02-D94E43425B78}</a:tableStyleId>
              </a:tblPr>
              <a:tblGrid>
                <a:gridCol w="468052"/>
                <a:gridCol w="468052"/>
                <a:gridCol w="468052"/>
                <a:gridCol w="468052"/>
                <a:gridCol w="468052"/>
                <a:gridCol w="468052"/>
              </a:tblGrid>
              <a:tr h="444704">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r>
              <a:tr h="444704">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r>
              <a:tr h="444704">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r>
              <a:tr h="444704">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r>
            </a:tbl>
          </a:graphicData>
        </a:graphic>
      </p:graphicFrame>
      <p:sp>
        <p:nvSpPr>
          <p:cNvPr id="15" name="Rectangle 14"/>
          <p:cNvSpPr/>
          <p:nvPr/>
        </p:nvSpPr>
        <p:spPr>
          <a:xfrm>
            <a:off x="5375275" y="2003425"/>
            <a:ext cx="914400" cy="860425"/>
          </a:xfrm>
          <a:prstGeom prst="rect">
            <a:avLst/>
          </a:prstGeom>
          <a:noFill/>
          <a:ln w="762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773863" y="2455863"/>
            <a:ext cx="915987" cy="860425"/>
          </a:xfrm>
          <a:prstGeom prst="rect">
            <a:avLst/>
          </a:prstGeom>
          <a:noFill/>
          <a:ln w="762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5848350" y="1576388"/>
            <a:ext cx="915988" cy="860425"/>
          </a:xfrm>
          <a:prstGeom prst="rect">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7226300" y="2001838"/>
            <a:ext cx="915988" cy="8604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465" name="Line 10"/>
          <p:cNvSpPr>
            <a:spLocks noChangeShapeType="1"/>
          </p:cNvSpPr>
          <p:nvPr/>
        </p:nvSpPr>
        <p:spPr bwMode="auto">
          <a:xfrm>
            <a:off x="3997325" y="2527300"/>
            <a:ext cx="1150938" cy="0"/>
          </a:xfrm>
          <a:prstGeom prst="line">
            <a:avLst/>
          </a:prstGeom>
          <a:noFill/>
          <a:ln w="44450">
            <a:solidFill>
              <a:schemeClr val="tx1"/>
            </a:solidFill>
            <a:round/>
            <a:headEnd/>
            <a:tailEnd type="triangle" w="med" len="med"/>
          </a:ln>
        </p:spPr>
        <p:txBody>
          <a:bodyPr/>
          <a:lstStyle/>
          <a:p>
            <a:endParaRPr lang="he-IL"/>
          </a:p>
        </p:txBody>
      </p:sp>
      <p:sp>
        <p:nvSpPr>
          <p:cNvPr id="101466" name="Text Box 11"/>
          <p:cNvSpPr txBox="1">
            <a:spLocks noChangeArrowheads="1"/>
          </p:cNvSpPr>
          <p:nvPr/>
        </p:nvSpPr>
        <p:spPr bwMode="auto">
          <a:xfrm>
            <a:off x="4105275" y="2103438"/>
            <a:ext cx="936625" cy="461962"/>
          </a:xfrm>
          <a:prstGeom prst="rect">
            <a:avLst/>
          </a:prstGeom>
          <a:noFill/>
          <a:ln w="9525">
            <a:noFill/>
            <a:miter lim="800000"/>
            <a:headEnd/>
            <a:tailEnd/>
          </a:ln>
        </p:spPr>
        <p:txBody>
          <a:bodyPr>
            <a:spAutoFit/>
          </a:bodyPr>
          <a:lstStyle/>
          <a:p>
            <a:pPr algn="ctr">
              <a:spcBef>
                <a:spcPct val="50000"/>
              </a:spcBef>
            </a:pPr>
            <a:r>
              <a:rPr lang="en-US" sz="2400" b="1"/>
              <a:t>CSH</a:t>
            </a:r>
          </a:p>
        </p:txBody>
      </p:sp>
      <p:graphicFrame>
        <p:nvGraphicFramePr>
          <p:cNvPr id="37" name="Table 36"/>
          <p:cNvGraphicFramePr>
            <a:graphicFrameLocks noGrp="1"/>
          </p:cNvGraphicFramePr>
          <p:nvPr/>
        </p:nvGraphicFramePr>
        <p:xfrm>
          <a:off x="971550" y="4071938"/>
          <a:ext cx="2808288" cy="1800225"/>
        </p:xfrm>
        <a:graphic>
          <a:graphicData uri="http://schemas.openxmlformats.org/drawingml/2006/table">
            <a:tbl>
              <a:tblPr>
                <a:tableStyleId>{D7AC3CCA-C797-4891-BE02-D94E43425B78}</a:tableStyleId>
              </a:tblPr>
              <a:tblGrid>
                <a:gridCol w="468052"/>
                <a:gridCol w="468052"/>
                <a:gridCol w="468052"/>
                <a:gridCol w="468052"/>
                <a:gridCol w="468052"/>
                <a:gridCol w="468052"/>
              </a:tblGrid>
              <a:tr h="450050">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bl>
          </a:graphicData>
        </a:graphic>
      </p:graphicFrame>
      <p:sp>
        <p:nvSpPr>
          <p:cNvPr id="40" name="Rectangle 39"/>
          <p:cNvSpPr/>
          <p:nvPr/>
        </p:nvSpPr>
        <p:spPr>
          <a:xfrm>
            <a:off x="1435100" y="4530725"/>
            <a:ext cx="915988" cy="8715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1476375" y="5006975"/>
            <a:ext cx="914400" cy="869950"/>
          </a:xfrm>
          <a:prstGeom prst="rect">
            <a:avLst/>
          </a:prstGeom>
          <a:noFill/>
          <a:ln w="762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1908175" y="4962525"/>
            <a:ext cx="914400" cy="871538"/>
          </a:xfrm>
          <a:prstGeom prst="rect">
            <a:avLst/>
          </a:prstGeom>
          <a:noFill/>
          <a:ln w="762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1970088" y="4576763"/>
            <a:ext cx="915987" cy="871537"/>
          </a:xfrm>
          <a:prstGeom prst="rect">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Line 10"/>
          <p:cNvSpPr>
            <a:spLocks noChangeShapeType="1"/>
          </p:cNvSpPr>
          <p:nvPr/>
        </p:nvSpPr>
        <p:spPr bwMode="auto">
          <a:xfrm>
            <a:off x="3997325" y="5046663"/>
            <a:ext cx="1150938" cy="0"/>
          </a:xfrm>
          <a:prstGeom prst="line">
            <a:avLst/>
          </a:prstGeom>
          <a:noFill/>
          <a:ln w="44450">
            <a:solidFill>
              <a:schemeClr val="tx1"/>
            </a:solidFill>
            <a:round/>
            <a:headEnd/>
            <a:tailEnd type="triangle" w="med" len="med"/>
          </a:ln>
        </p:spPr>
        <p:txBody>
          <a:bodyPr/>
          <a:lstStyle/>
          <a:p>
            <a:endParaRPr lang="he-IL"/>
          </a:p>
        </p:txBody>
      </p:sp>
      <p:sp>
        <p:nvSpPr>
          <p:cNvPr id="50" name="Text Box 11"/>
          <p:cNvSpPr txBox="1">
            <a:spLocks noChangeArrowheads="1"/>
          </p:cNvSpPr>
          <p:nvPr/>
        </p:nvSpPr>
        <p:spPr bwMode="auto">
          <a:xfrm>
            <a:off x="4105275" y="4622800"/>
            <a:ext cx="936625" cy="461963"/>
          </a:xfrm>
          <a:prstGeom prst="rect">
            <a:avLst/>
          </a:prstGeom>
          <a:noFill/>
          <a:ln w="9525">
            <a:noFill/>
            <a:miter lim="800000"/>
            <a:headEnd/>
            <a:tailEnd/>
          </a:ln>
        </p:spPr>
        <p:txBody>
          <a:bodyPr>
            <a:spAutoFit/>
          </a:bodyPr>
          <a:lstStyle/>
          <a:p>
            <a:pPr algn="ctr">
              <a:spcBef>
                <a:spcPct val="50000"/>
              </a:spcBef>
            </a:pPr>
            <a:r>
              <a:rPr lang="en-US" sz="2400" b="1"/>
              <a:t>PM</a:t>
            </a:r>
          </a:p>
        </p:txBody>
      </p:sp>
      <p:graphicFrame>
        <p:nvGraphicFramePr>
          <p:cNvPr id="52" name="Table 51"/>
          <p:cNvGraphicFramePr>
            <a:graphicFrameLocks noGrp="1"/>
          </p:cNvGraphicFramePr>
          <p:nvPr/>
        </p:nvGraphicFramePr>
        <p:xfrm>
          <a:off x="5364163" y="4076700"/>
          <a:ext cx="2808287" cy="1800225"/>
        </p:xfrm>
        <a:graphic>
          <a:graphicData uri="http://schemas.openxmlformats.org/drawingml/2006/table">
            <a:tbl>
              <a:tblPr>
                <a:tableStyleId>{D7AC3CCA-C797-4891-BE02-D94E43425B78}</a:tableStyleId>
              </a:tblPr>
              <a:tblGrid>
                <a:gridCol w="468052"/>
                <a:gridCol w="468052"/>
                <a:gridCol w="468052"/>
                <a:gridCol w="468052"/>
                <a:gridCol w="468052"/>
                <a:gridCol w="468052"/>
              </a:tblGrid>
              <a:tr h="450050">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r h="450050">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endParaRPr lang="en-US" sz="1700" dirty="0"/>
                    </a:p>
                  </a:txBody>
                  <a:tcPr marL="115562" marR="115562" marT="57767" marB="57767">
                    <a:lnL w="5715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r>
            </a:tbl>
          </a:graphicData>
        </a:graphic>
      </p:graphicFrame>
      <p:sp>
        <p:nvSpPr>
          <p:cNvPr id="66" name="Rectangle 65"/>
          <p:cNvSpPr/>
          <p:nvPr/>
        </p:nvSpPr>
        <p:spPr>
          <a:xfrm>
            <a:off x="6721475" y="4076700"/>
            <a:ext cx="915988" cy="8715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ectangle 66"/>
          <p:cNvSpPr/>
          <p:nvPr/>
        </p:nvSpPr>
        <p:spPr>
          <a:xfrm>
            <a:off x="6762750" y="4552950"/>
            <a:ext cx="914400" cy="871538"/>
          </a:xfrm>
          <a:prstGeom prst="rect">
            <a:avLst/>
          </a:prstGeom>
          <a:noFill/>
          <a:ln w="762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a:xfrm>
            <a:off x="7194550" y="4508500"/>
            <a:ext cx="915988" cy="871538"/>
          </a:xfrm>
          <a:prstGeom prst="rect">
            <a:avLst/>
          </a:prstGeom>
          <a:noFill/>
          <a:ln w="762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7256463" y="4122738"/>
            <a:ext cx="915987" cy="871537"/>
          </a:xfrm>
          <a:prstGeom prst="rect">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ransition spd="slow" advTm="445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59" grpId="0" animBg="1"/>
      <p:bldP spid="60" grpId="0" animBg="1"/>
      <p:bldP spid="30" grpId="0" animBg="1"/>
      <p:bldP spid="4" grpId="0" animBg="1"/>
      <p:bldP spid="10" grpId="0" animBg="1"/>
      <p:bldP spid="11" grpId="0" animBg="1"/>
      <p:bldP spid="12" grpId="0" animBg="1"/>
      <p:bldP spid="15" grpId="0" animBg="1"/>
      <p:bldP spid="16" grpId="0" animBg="1"/>
      <p:bldP spid="17" grpId="0" animBg="1"/>
      <p:bldP spid="14" grpId="0" animBg="1"/>
      <p:bldP spid="40" grpId="0" animBg="1"/>
      <p:bldP spid="41" grpId="0" animBg="1"/>
      <p:bldP spid="42" grpId="0" animBg="1"/>
      <p:bldP spid="43" grpId="0" animBg="1"/>
      <p:bldP spid="49" grpId="0" animBg="1"/>
      <p:bldP spid="50" grpId="0"/>
      <p:bldP spid="66" grpId="0" animBg="1"/>
      <p:bldP spid="67" grpId="0" animBg="1"/>
      <p:bldP spid="68" grpId="0" animBg="1"/>
      <p:bldP spid="6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5" descr="Saba2"/>
          <p:cNvPicPr>
            <a:picLocks noChangeAspect="1" noChangeArrowheads="1"/>
          </p:cNvPicPr>
          <p:nvPr/>
        </p:nvPicPr>
        <p:blipFill>
          <a:blip r:embed="rId4"/>
          <a:srcRect/>
          <a:stretch>
            <a:fillRect/>
          </a:stretch>
        </p:blipFill>
        <p:spPr bwMode="auto">
          <a:xfrm>
            <a:off x="5219700" y="1485900"/>
            <a:ext cx="3382963" cy="2244725"/>
          </a:xfrm>
          <a:prstGeom prst="rect">
            <a:avLst/>
          </a:prstGeom>
          <a:noFill/>
          <a:ln w="9525">
            <a:noFill/>
            <a:miter lim="800000"/>
            <a:headEnd/>
            <a:tailEnd/>
          </a:ln>
        </p:spPr>
      </p:pic>
      <p:pic>
        <p:nvPicPr>
          <p:cNvPr id="91142" name="Picture 6" descr="Saba1_CSH0"/>
          <p:cNvPicPr>
            <a:picLocks noChangeAspect="1" noChangeArrowheads="1"/>
          </p:cNvPicPr>
          <p:nvPr/>
        </p:nvPicPr>
        <p:blipFill>
          <a:blip r:embed="rId5"/>
          <a:srcRect/>
          <a:stretch>
            <a:fillRect/>
          </a:stretch>
        </p:blipFill>
        <p:spPr bwMode="auto">
          <a:xfrm>
            <a:off x="4711700" y="4432300"/>
            <a:ext cx="3365500" cy="2224088"/>
          </a:xfrm>
          <a:prstGeom prst="rect">
            <a:avLst/>
          </a:prstGeom>
          <a:noFill/>
          <a:ln w="9525">
            <a:noFill/>
            <a:miter lim="800000"/>
            <a:headEnd/>
            <a:tailEnd/>
          </a:ln>
        </p:spPr>
      </p:pic>
      <p:pic>
        <p:nvPicPr>
          <p:cNvPr id="91143" name="Picture 7" descr="Saba1_PM0"/>
          <p:cNvPicPr>
            <a:picLocks noChangeAspect="1" noChangeArrowheads="1"/>
          </p:cNvPicPr>
          <p:nvPr/>
        </p:nvPicPr>
        <p:blipFill>
          <a:blip r:embed="rId6"/>
          <a:srcRect/>
          <a:stretch>
            <a:fillRect/>
          </a:stretch>
        </p:blipFill>
        <p:spPr bwMode="auto">
          <a:xfrm>
            <a:off x="546100" y="4445000"/>
            <a:ext cx="3365500" cy="2224088"/>
          </a:xfrm>
          <a:prstGeom prst="rect">
            <a:avLst/>
          </a:prstGeom>
          <a:noFill/>
          <a:ln w="9525">
            <a:noFill/>
            <a:miter lim="800000"/>
            <a:headEnd/>
            <a:tailEnd/>
          </a:ln>
        </p:spPr>
      </p:pic>
      <p:pic>
        <p:nvPicPr>
          <p:cNvPr id="103428" name="Picture 8" descr="Saba1"/>
          <p:cNvPicPr>
            <a:picLocks noChangeAspect="1" noChangeArrowheads="1"/>
          </p:cNvPicPr>
          <p:nvPr/>
        </p:nvPicPr>
        <p:blipFill>
          <a:blip r:embed="rId7"/>
          <a:srcRect/>
          <a:stretch>
            <a:fillRect/>
          </a:stretch>
        </p:blipFill>
        <p:spPr bwMode="auto">
          <a:xfrm>
            <a:off x="552450" y="1485900"/>
            <a:ext cx="3352800" cy="2224088"/>
          </a:xfrm>
          <a:prstGeom prst="rect">
            <a:avLst/>
          </a:prstGeom>
          <a:noFill/>
          <a:ln w="9525">
            <a:noFill/>
            <a:miter lim="800000"/>
            <a:headEnd/>
            <a:tailEnd/>
          </a:ln>
        </p:spPr>
      </p:pic>
      <p:sp>
        <p:nvSpPr>
          <p:cNvPr id="91147" name="Line 11"/>
          <p:cNvSpPr>
            <a:spLocks noChangeShapeType="1"/>
          </p:cNvSpPr>
          <p:nvPr/>
        </p:nvSpPr>
        <p:spPr bwMode="auto">
          <a:xfrm>
            <a:off x="3997325" y="2205038"/>
            <a:ext cx="1150938" cy="0"/>
          </a:xfrm>
          <a:prstGeom prst="line">
            <a:avLst/>
          </a:prstGeom>
          <a:noFill/>
          <a:ln w="44450">
            <a:solidFill>
              <a:schemeClr val="tx1"/>
            </a:solidFill>
            <a:round/>
            <a:headEnd/>
            <a:tailEnd type="triangle" w="med" len="med"/>
          </a:ln>
        </p:spPr>
        <p:txBody>
          <a:bodyPr/>
          <a:lstStyle/>
          <a:p>
            <a:endParaRPr lang="he-IL"/>
          </a:p>
        </p:txBody>
      </p:sp>
      <p:sp>
        <p:nvSpPr>
          <p:cNvPr id="91148" name="AutoShape 12"/>
          <p:cNvSpPr>
            <a:spLocks noChangeArrowheads="1"/>
          </p:cNvSpPr>
          <p:nvPr/>
        </p:nvSpPr>
        <p:spPr bwMode="auto">
          <a:xfrm>
            <a:off x="4545013" y="3927475"/>
            <a:ext cx="3698875" cy="442913"/>
          </a:xfrm>
          <a:prstGeom prst="roundRect">
            <a:avLst>
              <a:gd name="adj" fmla="val 16667"/>
            </a:avLst>
          </a:prstGeom>
          <a:solidFill>
            <a:schemeClr val="accent1">
              <a:alpha val="18823"/>
            </a:schemeClr>
          </a:solidFill>
          <a:ln w="9525">
            <a:solidFill>
              <a:schemeClr val="tx1"/>
            </a:solidFill>
            <a:round/>
            <a:headEnd/>
            <a:tailEnd/>
          </a:ln>
        </p:spPr>
        <p:txBody>
          <a:bodyPr wrap="none" anchor="ctr">
            <a:spAutoFit/>
          </a:bodyPr>
          <a:lstStyle/>
          <a:p>
            <a:pPr algn="ctr"/>
            <a:r>
              <a:rPr lang="en-US" sz="2000"/>
              <a:t>‘x’-coordinate of </a:t>
            </a:r>
            <a:r>
              <a:rPr lang="en-US" sz="2000" b="1"/>
              <a:t>CSH</a:t>
            </a:r>
            <a:r>
              <a:rPr lang="en-US" sz="2000"/>
              <a:t> mapping</a:t>
            </a:r>
          </a:p>
        </p:txBody>
      </p:sp>
      <p:sp>
        <p:nvSpPr>
          <p:cNvPr id="91149" name="AutoShape 13"/>
          <p:cNvSpPr>
            <a:spLocks noChangeArrowheads="1"/>
          </p:cNvSpPr>
          <p:nvPr/>
        </p:nvSpPr>
        <p:spPr bwMode="auto">
          <a:xfrm>
            <a:off x="458788" y="3927475"/>
            <a:ext cx="3538537" cy="442913"/>
          </a:xfrm>
          <a:prstGeom prst="roundRect">
            <a:avLst>
              <a:gd name="adj" fmla="val 16667"/>
            </a:avLst>
          </a:prstGeom>
          <a:solidFill>
            <a:schemeClr val="accent1">
              <a:alpha val="18823"/>
            </a:schemeClr>
          </a:solidFill>
          <a:ln w="9525">
            <a:solidFill>
              <a:schemeClr val="tx1"/>
            </a:solidFill>
            <a:round/>
            <a:headEnd/>
            <a:tailEnd/>
          </a:ln>
        </p:spPr>
        <p:txBody>
          <a:bodyPr wrap="none" anchor="ctr">
            <a:spAutoFit/>
          </a:bodyPr>
          <a:lstStyle/>
          <a:p>
            <a:pPr algn="ctr"/>
            <a:r>
              <a:rPr lang="en-US" sz="2000"/>
              <a:t>‘x’-coordinate of </a:t>
            </a:r>
            <a:r>
              <a:rPr lang="en-US" sz="2000" b="1"/>
              <a:t>PM</a:t>
            </a:r>
            <a:r>
              <a:rPr lang="en-US" sz="2000"/>
              <a:t> mapping</a:t>
            </a:r>
          </a:p>
        </p:txBody>
      </p:sp>
      <p:sp>
        <p:nvSpPr>
          <p:cNvPr id="91150" name="Text Box 14"/>
          <p:cNvSpPr txBox="1">
            <a:spLocks noChangeArrowheads="1"/>
          </p:cNvSpPr>
          <p:nvPr/>
        </p:nvSpPr>
        <p:spPr bwMode="auto">
          <a:xfrm>
            <a:off x="4105275" y="1773238"/>
            <a:ext cx="936625" cy="461962"/>
          </a:xfrm>
          <a:prstGeom prst="rect">
            <a:avLst/>
          </a:prstGeom>
          <a:noFill/>
          <a:ln w="9525">
            <a:noFill/>
            <a:miter lim="800000"/>
            <a:headEnd/>
            <a:tailEnd/>
          </a:ln>
        </p:spPr>
        <p:txBody>
          <a:bodyPr>
            <a:spAutoFit/>
          </a:bodyPr>
          <a:lstStyle/>
          <a:p>
            <a:pPr algn="ctr">
              <a:spcBef>
                <a:spcPct val="50000"/>
              </a:spcBef>
            </a:pPr>
            <a:r>
              <a:rPr lang="en-US" sz="2400" b="1"/>
              <a:t>CSH</a:t>
            </a:r>
          </a:p>
        </p:txBody>
      </p:sp>
      <p:sp>
        <p:nvSpPr>
          <p:cNvPr id="91153" name="Line 17"/>
          <p:cNvSpPr>
            <a:spLocks noChangeShapeType="1"/>
          </p:cNvSpPr>
          <p:nvPr/>
        </p:nvSpPr>
        <p:spPr bwMode="auto">
          <a:xfrm>
            <a:off x="3997325" y="3138488"/>
            <a:ext cx="1150938" cy="0"/>
          </a:xfrm>
          <a:prstGeom prst="line">
            <a:avLst/>
          </a:prstGeom>
          <a:noFill/>
          <a:ln w="44450">
            <a:solidFill>
              <a:schemeClr val="tx1"/>
            </a:solidFill>
            <a:round/>
            <a:headEnd/>
            <a:tailEnd type="triangle" w="med" len="med"/>
          </a:ln>
        </p:spPr>
        <p:txBody>
          <a:bodyPr/>
          <a:lstStyle/>
          <a:p>
            <a:endParaRPr lang="he-IL"/>
          </a:p>
        </p:txBody>
      </p:sp>
      <p:sp>
        <p:nvSpPr>
          <p:cNvPr id="91154" name="Text Box 18"/>
          <p:cNvSpPr txBox="1">
            <a:spLocks noChangeArrowheads="1"/>
          </p:cNvSpPr>
          <p:nvPr/>
        </p:nvSpPr>
        <p:spPr bwMode="auto">
          <a:xfrm>
            <a:off x="4105275" y="2708275"/>
            <a:ext cx="936625" cy="461963"/>
          </a:xfrm>
          <a:prstGeom prst="rect">
            <a:avLst/>
          </a:prstGeom>
          <a:noFill/>
          <a:ln w="9525">
            <a:noFill/>
            <a:miter lim="800000"/>
            <a:headEnd/>
            <a:tailEnd/>
          </a:ln>
        </p:spPr>
        <p:txBody>
          <a:bodyPr>
            <a:spAutoFit/>
          </a:bodyPr>
          <a:lstStyle/>
          <a:p>
            <a:pPr algn="ctr">
              <a:spcBef>
                <a:spcPct val="50000"/>
              </a:spcBef>
            </a:pPr>
            <a:r>
              <a:rPr lang="en-US" sz="2400" b="1"/>
              <a:t>PM</a:t>
            </a:r>
          </a:p>
        </p:txBody>
      </p:sp>
      <p:sp>
        <p:nvSpPr>
          <p:cNvPr id="103435" name="Rectangle 2"/>
          <p:cNvSpPr>
            <a:spLocks noGrp="1"/>
          </p:cNvSpPr>
          <p:nvPr>
            <p:ph type="title"/>
          </p:nvPr>
        </p:nvSpPr>
        <p:spPr>
          <a:xfrm>
            <a:off x="457200" y="-26988"/>
            <a:ext cx="8229600" cy="1143001"/>
          </a:xfrm>
        </p:spPr>
        <p:txBody>
          <a:bodyPr/>
          <a:lstStyle/>
          <a:p>
            <a:pPr eaLnBrk="1" hangingPunct="1"/>
            <a:r>
              <a:rPr lang="en-US" smtClean="0"/>
              <a:t>Experiments – Mapping (In)coherency</a:t>
            </a:r>
          </a:p>
        </p:txBody>
      </p:sp>
      <p:cxnSp>
        <p:nvCxnSpPr>
          <p:cNvPr id="17" name="Straight Connector 16"/>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03437" name="AutoShape 6"/>
          <p:cNvSpPr>
            <a:spLocks noChangeArrowheads="1"/>
          </p:cNvSpPr>
          <p:nvPr/>
        </p:nvSpPr>
        <p:spPr bwMode="auto">
          <a:xfrm>
            <a:off x="1617663" y="1135063"/>
            <a:ext cx="1260475" cy="287337"/>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‘A’</a:t>
            </a:r>
          </a:p>
        </p:txBody>
      </p:sp>
      <p:sp>
        <p:nvSpPr>
          <p:cNvPr id="103438" name="AutoShape 7"/>
          <p:cNvSpPr>
            <a:spLocks noChangeArrowheads="1"/>
          </p:cNvSpPr>
          <p:nvPr/>
        </p:nvSpPr>
        <p:spPr bwMode="auto">
          <a:xfrm>
            <a:off x="6280150" y="1135063"/>
            <a:ext cx="1262063" cy="287337"/>
          </a:xfrm>
          <a:prstGeom prst="roundRect">
            <a:avLst>
              <a:gd name="adj" fmla="val 16667"/>
            </a:avLst>
          </a:prstGeom>
          <a:solidFill>
            <a:schemeClr val="accent1">
              <a:alpha val="30980"/>
            </a:schemeClr>
          </a:solidFill>
          <a:ln w="9525">
            <a:solidFill>
              <a:schemeClr val="tx1"/>
            </a:solidFill>
            <a:round/>
            <a:headEnd/>
            <a:tailEnd/>
          </a:ln>
        </p:spPr>
        <p:txBody>
          <a:bodyPr wrap="none" anchor="ctr"/>
          <a:lstStyle/>
          <a:p>
            <a:pPr algn="ctr"/>
            <a:r>
              <a:rPr lang="en-US" sz="2000"/>
              <a:t>Image ‘B’</a:t>
            </a:r>
          </a:p>
        </p:txBody>
      </p:sp>
      <p:pic>
        <p:nvPicPr>
          <p:cNvPr id="17412" name="Picture 4" descr="C:\dropbox\CSH\simon\presentation\more\colormap.png"/>
          <p:cNvPicPr>
            <a:picLocks noChangeAspect="1" noChangeArrowheads="1"/>
          </p:cNvPicPr>
          <p:nvPr/>
        </p:nvPicPr>
        <p:blipFill>
          <a:blip r:embed="rId8"/>
          <a:srcRect l="13222" t="11627" r="9656" b="35516"/>
          <a:stretch>
            <a:fillRect/>
          </a:stretch>
        </p:blipFill>
        <p:spPr bwMode="auto">
          <a:xfrm>
            <a:off x="5219700" y="3429000"/>
            <a:ext cx="3382963" cy="307975"/>
          </a:xfrm>
          <a:prstGeom prst="rect">
            <a:avLst/>
          </a:prstGeom>
          <a:noFill/>
          <a:ln w="9525">
            <a:noFill/>
            <a:miter lim="800000"/>
            <a:headEnd/>
            <a:tailEnd/>
          </a:ln>
        </p:spPr>
      </p:pic>
      <p:sp>
        <p:nvSpPr>
          <p:cNvPr id="2" name="Freeform 1"/>
          <p:cNvSpPr/>
          <p:nvPr/>
        </p:nvSpPr>
        <p:spPr>
          <a:xfrm>
            <a:off x="2728913" y="5661025"/>
            <a:ext cx="690562" cy="290513"/>
          </a:xfrm>
          <a:custGeom>
            <a:avLst/>
            <a:gdLst>
              <a:gd name="connsiteX0" fmla="*/ 286247 w 747422"/>
              <a:gd name="connsiteY0" fmla="*/ 79513 h 532738"/>
              <a:gd name="connsiteX1" fmla="*/ 7951 w 747422"/>
              <a:gd name="connsiteY1" fmla="*/ 166978 h 532738"/>
              <a:gd name="connsiteX2" fmla="*/ 0 w 747422"/>
              <a:gd name="connsiteY2" fmla="*/ 373711 h 532738"/>
              <a:gd name="connsiteX3" fmla="*/ 652007 w 747422"/>
              <a:gd name="connsiteY3" fmla="*/ 532738 h 532738"/>
              <a:gd name="connsiteX4" fmla="*/ 747422 w 747422"/>
              <a:gd name="connsiteY4" fmla="*/ 119270 h 532738"/>
              <a:gd name="connsiteX5" fmla="*/ 667909 w 747422"/>
              <a:gd name="connsiteY5" fmla="*/ 0 h 532738"/>
              <a:gd name="connsiteX6" fmla="*/ 286247 w 747422"/>
              <a:gd name="connsiteY6" fmla="*/ 79513 h 532738"/>
              <a:gd name="connsiteX0" fmla="*/ 286247 w 747422"/>
              <a:gd name="connsiteY0" fmla="*/ 79513 h 461176"/>
              <a:gd name="connsiteX1" fmla="*/ 7951 w 747422"/>
              <a:gd name="connsiteY1" fmla="*/ 166978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286247 w 747422"/>
              <a:gd name="connsiteY6" fmla="*/ 79513 h 461176"/>
              <a:gd name="connsiteX0" fmla="*/ 326004 w 747422"/>
              <a:gd name="connsiteY0" fmla="*/ 87464 h 461176"/>
              <a:gd name="connsiteX1" fmla="*/ 7951 w 747422"/>
              <a:gd name="connsiteY1" fmla="*/ 166978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326004 w 747422"/>
              <a:gd name="connsiteY6" fmla="*/ 87464 h 461176"/>
              <a:gd name="connsiteX0" fmla="*/ 326004 w 747422"/>
              <a:gd name="connsiteY0" fmla="*/ 87464 h 461176"/>
              <a:gd name="connsiteX1" fmla="*/ 39756 w 747422"/>
              <a:gd name="connsiteY1" fmla="*/ 182881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326004 w 747422"/>
              <a:gd name="connsiteY6" fmla="*/ 87464 h 461176"/>
              <a:gd name="connsiteX0" fmla="*/ 326004 w 747422"/>
              <a:gd name="connsiteY0" fmla="*/ 0 h 373712"/>
              <a:gd name="connsiteX1" fmla="*/ 39756 w 747422"/>
              <a:gd name="connsiteY1" fmla="*/ 95417 h 373712"/>
              <a:gd name="connsiteX2" fmla="*/ 0 w 747422"/>
              <a:gd name="connsiteY2" fmla="*/ 286247 h 373712"/>
              <a:gd name="connsiteX3" fmla="*/ 636104 w 747422"/>
              <a:gd name="connsiteY3" fmla="*/ 373712 h 373712"/>
              <a:gd name="connsiteX4" fmla="*/ 747422 w 747422"/>
              <a:gd name="connsiteY4" fmla="*/ 31806 h 373712"/>
              <a:gd name="connsiteX5" fmla="*/ 522054 w 747422"/>
              <a:gd name="connsiteY5" fmla="*/ 176198 h 373712"/>
              <a:gd name="connsiteX6" fmla="*/ 326004 w 747422"/>
              <a:gd name="connsiteY6" fmla="*/ 0 h 373712"/>
              <a:gd name="connsiteX0" fmla="*/ 258686 w 747422"/>
              <a:gd name="connsiteY0" fmla="*/ 7462 h 341906"/>
              <a:gd name="connsiteX1" fmla="*/ 39756 w 747422"/>
              <a:gd name="connsiteY1" fmla="*/ 63611 h 341906"/>
              <a:gd name="connsiteX2" fmla="*/ 0 w 747422"/>
              <a:gd name="connsiteY2" fmla="*/ 254441 h 341906"/>
              <a:gd name="connsiteX3" fmla="*/ 636104 w 747422"/>
              <a:gd name="connsiteY3" fmla="*/ 341906 h 341906"/>
              <a:gd name="connsiteX4" fmla="*/ 747422 w 747422"/>
              <a:gd name="connsiteY4" fmla="*/ 0 h 341906"/>
              <a:gd name="connsiteX5" fmla="*/ 522054 w 747422"/>
              <a:gd name="connsiteY5" fmla="*/ 144392 h 341906"/>
              <a:gd name="connsiteX6" fmla="*/ 258686 w 747422"/>
              <a:gd name="connsiteY6" fmla="*/ 7462 h 341906"/>
              <a:gd name="connsiteX0" fmla="*/ 258686 w 685714"/>
              <a:gd name="connsiteY0" fmla="*/ 0 h 334444"/>
              <a:gd name="connsiteX1" fmla="*/ 39756 w 685714"/>
              <a:gd name="connsiteY1" fmla="*/ 56149 h 334444"/>
              <a:gd name="connsiteX2" fmla="*/ 0 w 685714"/>
              <a:gd name="connsiteY2" fmla="*/ 246979 h 334444"/>
              <a:gd name="connsiteX3" fmla="*/ 636104 w 685714"/>
              <a:gd name="connsiteY3" fmla="*/ 334444 h 334444"/>
              <a:gd name="connsiteX4" fmla="*/ 685714 w 685714"/>
              <a:gd name="connsiteY4" fmla="*/ 149613 h 334444"/>
              <a:gd name="connsiteX5" fmla="*/ 522054 w 685714"/>
              <a:gd name="connsiteY5" fmla="*/ 136930 h 334444"/>
              <a:gd name="connsiteX6" fmla="*/ 258686 w 685714"/>
              <a:gd name="connsiteY6" fmla="*/ 0 h 334444"/>
              <a:gd name="connsiteX0" fmla="*/ 264296 w 691324"/>
              <a:gd name="connsiteY0" fmla="*/ 0 h 334444"/>
              <a:gd name="connsiteX1" fmla="*/ 45366 w 691324"/>
              <a:gd name="connsiteY1" fmla="*/ 56149 h 334444"/>
              <a:gd name="connsiteX2" fmla="*/ 0 w 691324"/>
              <a:gd name="connsiteY2" fmla="*/ 213320 h 334444"/>
              <a:gd name="connsiteX3" fmla="*/ 641714 w 691324"/>
              <a:gd name="connsiteY3" fmla="*/ 334444 h 334444"/>
              <a:gd name="connsiteX4" fmla="*/ 691324 w 691324"/>
              <a:gd name="connsiteY4" fmla="*/ 149613 h 334444"/>
              <a:gd name="connsiteX5" fmla="*/ 527664 w 691324"/>
              <a:gd name="connsiteY5" fmla="*/ 136930 h 334444"/>
              <a:gd name="connsiteX6" fmla="*/ 264296 w 691324"/>
              <a:gd name="connsiteY6" fmla="*/ 0 h 334444"/>
              <a:gd name="connsiteX0" fmla="*/ 264296 w 691324"/>
              <a:gd name="connsiteY0" fmla="*/ 0 h 289565"/>
              <a:gd name="connsiteX1" fmla="*/ 45366 w 691324"/>
              <a:gd name="connsiteY1" fmla="*/ 56149 h 289565"/>
              <a:gd name="connsiteX2" fmla="*/ 0 w 691324"/>
              <a:gd name="connsiteY2" fmla="*/ 213320 h 289565"/>
              <a:gd name="connsiteX3" fmla="*/ 630495 w 691324"/>
              <a:gd name="connsiteY3" fmla="*/ 289565 h 289565"/>
              <a:gd name="connsiteX4" fmla="*/ 691324 w 691324"/>
              <a:gd name="connsiteY4" fmla="*/ 149613 h 289565"/>
              <a:gd name="connsiteX5" fmla="*/ 527664 w 691324"/>
              <a:gd name="connsiteY5" fmla="*/ 136930 h 289565"/>
              <a:gd name="connsiteX6" fmla="*/ 264296 w 691324"/>
              <a:gd name="connsiteY6" fmla="*/ 0 h 28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324" h="289565">
                <a:moveTo>
                  <a:pt x="264296" y="0"/>
                </a:moveTo>
                <a:lnTo>
                  <a:pt x="45366" y="56149"/>
                </a:lnTo>
                <a:lnTo>
                  <a:pt x="0" y="213320"/>
                </a:lnTo>
                <a:lnTo>
                  <a:pt x="630495" y="289565"/>
                </a:lnTo>
                <a:lnTo>
                  <a:pt x="691324" y="149613"/>
                </a:lnTo>
                <a:lnTo>
                  <a:pt x="527664" y="136930"/>
                </a:lnTo>
                <a:lnTo>
                  <a:pt x="264296" y="0"/>
                </a:lnTo>
                <a:close/>
              </a:path>
            </a:pathLst>
          </a:cu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20" name="Group 19"/>
          <p:cNvGrpSpPr>
            <a:grpSpLocks/>
          </p:cNvGrpSpPr>
          <p:nvPr/>
        </p:nvGrpSpPr>
        <p:grpSpPr bwMode="auto">
          <a:xfrm>
            <a:off x="7191375" y="1485900"/>
            <a:ext cx="863600" cy="1943100"/>
            <a:chOff x="7191584" y="1486173"/>
            <a:chExt cx="862678" cy="1942827"/>
          </a:xfrm>
        </p:grpSpPr>
        <p:cxnSp>
          <p:nvCxnSpPr>
            <p:cNvPr id="4" name="Straight Connector 3"/>
            <p:cNvCxnSpPr/>
            <p:nvPr/>
          </p:nvCxnSpPr>
          <p:spPr>
            <a:xfrm>
              <a:off x="7451656" y="1486173"/>
              <a:ext cx="0" cy="1942827"/>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794190" y="1486173"/>
              <a:ext cx="0" cy="1942827"/>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
          <p:nvSpPr>
            <p:cNvPr id="5" name="Right Arrow 4"/>
            <p:cNvSpPr/>
            <p:nvPr/>
          </p:nvSpPr>
          <p:spPr>
            <a:xfrm>
              <a:off x="7191584" y="2476634"/>
              <a:ext cx="215670" cy="90475"/>
            </a:xfrm>
            <a:prstGeom prst="rightArrow">
              <a:avLst/>
            </a:prstGeom>
            <a:solidFill>
              <a:schemeClr val="accent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flipH="1">
              <a:off x="7838593" y="2476634"/>
              <a:ext cx="215670" cy="90475"/>
            </a:xfrm>
            <a:prstGeom prst="rightArrow">
              <a:avLst/>
            </a:prstGeom>
            <a:solidFill>
              <a:schemeClr val="accent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7" name="Straight Arrow Connector 6"/>
          <p:cNvCxnSpPr>
            <a:stCxn id="2" idx="4"/>
          </p:cNvCxnSpPr>
          <p:nvPr/>
        </p:nvCxnSpPr>
        <p:spPr>
          <a:xfrm flipV="1">
            <a:off x="3419475" y="3575050"/>
            <a:ext cx="4222750" cy="2235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939800" y="5332413"/>
            <a:ext cx="555625" cy="355600"/>
          </a:xfrm>
          <a:custGeom>
            <a:avLst/>
            <a:gdLst>
              <a:gd name="connsiteX0" fmla="*/ 286247 w 747422"/>
              <a:gd name="connsiteY0" fmla="*/ 79513 h 532738"/>
              <a:gd name="connsiteX1" fmla="*/ 7951 w 747422"/>
              <a:gd name="connsiteY1" fmla="*/ 166978 h 532738"/>
              <a:gd name="connsiteX2" fmla="*/ 0 w 747422"/>
              <a:gd name="connsiteY2" fmla="*/ 373711 h 532738"/>
              <a:gd name="connsiteX3" fmla="*/ 652007 w 747422"/>
              <a:gd name="connsiteY3" fmla="*/ 532738 h 532738"/>
              <a:gd name="connsiteX4" fmla="*/ 747422 w 747422"/>
              <a:gd name="connsiteY4" fmla="*/ 119270 h 532738"/>
              <a:gd name="connsiteX5" fmla="*/ 667909 w 747422"/>
              <a:gd name="connsiteY5" fmla="*/ 0 h 532738"/>
              <a:gd name="connsiteX6" fmla="*/ 286247 w 747422"/>
              <a:gd name="connsiteY6" fmla="*/ 79513 h 532738"/>
              <a:gd name="connsiteX0" fmla="*/ 286247 w 747422"/>
              <a:gd name="connsiteY0" fmla="*/ 79513 h 461176"/>
              <a:gd name="connsiteX1" fmla="*/ 7951 w 747422"/>
              <a:gd name="connsiteY1" fmla="*/ 166978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286247 w 747422"/>
              <a:gd name="connsiteY6" fmla="*/ 79513 h 461176"/>
              <a:gd name="connsiteX0" fmla="*/ 326004 w 747422"/>
              <a:gd name="connsiteY0" fmla="*/ 87464 h 461176"/>
              <a:gd name="connsiteX1" fmla="*/ 7951 w 747422"/>
              <a:gd name="connsiteY1" fmla="*/ 166978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326004 w 747422"/>
              <a:gd name="connsiteY6" fmla="*/ 87464 h 461176"/>
              <a:gd name="connsiteX0" fmla="*/ 326004 w 747422"/>
              <a:gd name="connsiteY0" fmla="*/ 87464 h 461176"/>
              <a:gd name="connsiteX1" fmla="*/ 39756 w 747422"/>
              <a:gd name="connsiteY1" fmla="*/ 182881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326004 w 747422"/>
              <a:gd name="connsiteY6" fmla="*/ 87464 h 461176"/>
              <a:gd name="connsiteX0" fmla="*/ 326004 w 747422"/>
              <a:gd name="connsiteY0" fmla="*/ 0 h 373712"/>
              <a:gd name="connsiteX1" fmla="*/ 39756 w 747422"/>
              <a:gd name="connsiteY1" fmla="*/ 95417 h 373712"/>
              <a:gd name="connsiteX2" fmla="*/ 0 w 747422"/>
              <a:gd name="connsiteY2" fmla="*/ 286247 h 373712"/>
              <a:gd name="connsiteX3" fmla="*/ 636104 w 747422"/>
              <a:gd name="connsiteY3" fmla="*/ 373712 h 373712"/>
              <a:gd name="connsiteX4" fmla="*/ 747422 w 747422"/>
              <a:gd name="connsiteY4" fmla="*/ 31806 h 373712"/>
              <a:gd name="connsiteX5" fmla="*/ 393028 w 747422"/>
              <a:gd name="connsiteY5" fmla="*/ 75221 h 373712"/>
              <a:gd name="connsiteX6" fmla="*/ 326004 w 747422"/>
              <a:gd name="connsiteY6" fmla="*/ 0 h 373712"/>
              <a:gd name="connsiteX0" fmla="*/ 326004 w 636104"/>
              <a:gd name="connsiteY0" fmla="*/ 0 h 373712"/>
              <a:gd name="connsiteX1" fmla="*/ 39756 w 636104"/>
              <a:gd name="connsiteY1" fmla="*/ 95417 h 373712"/>
              <a:gd name="connsiteX2" fmla="*/ 0 w 636104"/>
              <a:gd name="connsiteY2" fmla="*/ 286247 h 373712"/>
              <a:gd name="connsiteX3" fmla="*/ 636104 w 636104"/>
              <a:gd name="connsiteY3" fmla="*/ 373712 h 373712"/>
              <a:gd name="connsiteX4" fmla="*/ 595957 w 636104"/>
              <a:gd name="connsiteY4" fmla="*/ 110343 h 373712"/>
              <a:gd name="connsiteX5" fmla="*/ 393028 w 636104"/>
              <a:gd name="connsiteY5" fmla="*/ 75221 h 373712"/>
              <a:gd name="connsiteX6" fmla="*/ 326004 w 636104"/>
              <a:gd name="connsiteY6" fmla="*/ 0 h 373712"/>
              <a:gd name="connsiteX0" fmla="*/ 326004 w 595957"/>
              <a:gd name="connsiteY0" fmla="*/ 0 h 356883"/>
              <a:gd name="connsiteX1" fmla="*/ 39756 w 595957"/>
              <a:gd name="connsiteY1" fmla="*/ 95417 h 356883"/>
              <a:gd name="connsiteX2" fmla="*/ 0 w 595957"/>
              <a:gd name="connsiteY2" fmla="*/ 286247 h 356883"/>
              <a:gd name="connsiteX3" fmla="*/ 529517 w 595957"/>
              <a:gd name="connsiteY3" fmla="*/ 356883 h 356883"/>
              <a:gd name="connsiteX4" fmla="*/ 595957 w 595957"/>
              <a:gd name="connsiteY4" fmla="*/ 110343 h 356883"/>
              <a:gd name="connsiteX5" fmla="*/ 393028 w 595957"/>
              <a:gd name="connsiteY5" fmla="*/ 75221 h 356883"/>
              <a:gd name="connsiteX6" fmla="*/ 326004 w 595957"/>
              <a:gd name="connsiteY6" fmla="*/ 0 h 356883"/>
              <a:gd name="connsiteX0" fmla="*/ 286248 w 556201"/>
              <a:gd name="connsiteY0" fmla="*/ 0 h 356883"/>
              <a:gd name="connsiteX1" fmla="*/ 0 w 556201"/>
              <a:gd name="connsiteY1" fmla="*/ 95417 h 356883"/>
              <a:gd name="connsiteX2" fmla="*/ 55611 w 556201"/>
              <a:gd name="connsiteY2" fmla="*/ 258198 h 356883"/>
              <a:gd name="connsiteX3" fmla="*/ 489761 w 556201"/>
              <a:gd name="connsiteY3" fmla="*/ 356883 h 356883"/>
              <a:gd name="connsiteX4" fmla="*/ 556201 w 556201"/>
              <a:gd name="connsiteY4" fmla="*/ 110343 h 356883"/>
              <a:gd name="connsiteX5" fmla="*/ 353272 w 556201"/>
              <a:gd name="connsiteY5" fmla="*/ 75221 h 356883"/>
              <a:gd name="connsiteX6" fmla="*/ 286248 w 556201"/>
              <a:gd name="connsiteY6" fmla="*/ 0 h 35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201" h="356883">
                <a:moveTo>
                  <a:pt x="286248" y="0"/>
                </a:moveTo>
                <a:lnTo>
                  <a:pt x="0" y="95417"/>
                </a:lnTo>
                <a:lnTo>
                  <a:pt x="55611" y="258198"/>
                </a:lnTo>
                <a:lnTo>
                  <a:pt x="489761" y="356883"/>
                </a:lnTo>
                <a:lnTo>
                  <a:pt x="556201" y="110343"/>
                </a:lnTo>
                <a:lnTo>
                  <a:pt x="353272" y="75221"/>
                </a:lnTo>
                <a:lnTo>
                  <a:pt x="286248" y="0"/>
                </a:lnTo>
                <a:close/>
              </a:path>
            </a:pathLst>
          </a:cu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31" name="Straight Arrow Connector 30"/>
          <p:cNvCxnSpPr>
            <a:stCxn id="30" idx="4"/>
          </p:cNvCxnSpPr>
          <p:nvPr/>
        </p:nvCxnSpPr>
        <p:spPr>
          <a:xfrm flipV="1">
            <a:off x="1495425" y="3582988"/>
            <a:ext cx="5021263" cy="18589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1019175" y="4465638"/>
            <a:ext cx="628650" cy="276225"/>
          </a:xfrm>
          <a:custGeom>
            <a:avLst/>
            <a:gdLst>
              <a:gd name="connsiteX0" fmla="*/ 286247 w 747422"/>
              <a:gd name="connsiteY0" fmla="*/ 79513 h 532738"/>
              <a:gd name="connsiteX1" fmla="*/ 7951 w 747422"/>
              <a:gd name="connsiteY1" fmla="*/ 166978 h 532738"/>
              <a:gd name="connsiteX2" fmla="*/ 0 w 747422"/>
              <a:gd name="connsiteY2" fmla="*/ 373711 h 532738"/>
              <a:gd name="connsiteX3" fmla="*/ 652007 w 747422"/>
              <a:gd name="connsiteY3" fmla="*/ 532738 h 532738"/>
              <a:gd name="connsiteX4" fmla="*/ 747422 w 747422"/>
              <a:gd name="connsiteY4" fmla="*/ 119270 h 532738"/>
              <a:gd name="connsiteX5" fmla="*/ 667909 w 747422"/>
              <a:gd name="connsiteY5" fmla="*/ 0 h 532738"/>
              <a:gd name="connsiteX6" fmla="*/ 286247 w 747422"/>
              <a:gd name="connsiteY6" fmla="*/ 79513 h 532738"/>
              <a:gd name="connsiteX0" fmla="*/ 286247 w 747422"/>
              <a:gd name="connsiteY0" fmla="*/ 79513 h 461176"/>
              <a:gd name="connsiteX1" fmla="*/ 7951 w 747422"/>
              <a:gd name="connsiteY1" fmla="*/ 166978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286247 w 747422"/>
              <a:gd name="connsiteY6" fmla="*/ 79513 h 461176"/>
              <a:gd name="connsiteX0" fmla="*/ 326004 w 747422"/>
              <a:gd name="connsiteY0" fmla="*/ 87464 h 461176"/>
              <a:gd name="connsiteX1" fmla="*/ 7951 w 747422"/>
              <a:gd name="connsiteY1" fmla="*/ 166978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326004 w 747422"/>
              <a:gd name="connsiteY6" fmla="*/ 87464 h 461176"/>
              <a:gd name="connsiteX0" fmla="*/ 326004 w 747422"/>
              <a:gd name="connsiteY0" fmla="*/ 87464 h 461176"/>
              <a:gd name="connsiteX1" fmla="*/ 39756 w 747422"/>
              <a:gd name="connsiteY1" fmla="*/ 182881 h 461176"/>
              <a:gd name="connsiteX2" fmla="*/ 0 w 747422"/>
              <a:gd name="connsiteY2" fmla="*/ 373711 h 461176"/>
              <a:gd name="connsiteX3" fmla="*/ 636104 w 747422"/>
              <a:gd name="connsiteY3" fmla="*/ 461176 h 461176"/>
              <a:gd name="connsiteX4" fmla="*/ 747422 w 747422"/>
              <a:gd name="connsiteY4" fmla="*/ 119270 h 461176"/>
              <a:gd name="connsiteX5" fmla="*/ 667909 w 747422"/>
              <a:gd name="connsiteY5" fmla="*/ 0 h 461176"/>
              <a:gd name="connsiteX6" fmla="*/ 326004 w 747422"/>
              <a:gd name="connsiteY6" fmla="*/ 87464 h 461176"/>
              <a:gd name="connsiteX0" fmla="*/ 326004 w 747422"/>
              <a:gd name="connsiteY0" fmla="*/ 0 h 373712"/>
              <a:gd name="connsiteX1" fmla="*/ 39756 w 747422"/>
              <a:gd name="connsiteY1" fmla="*/ 95417 h 373712"/>
              <a:gd name="connsiteX2" fmla="*/ 0 w 747422"/>
              <a:gd name="connsiteY2" fmla="*/ 286247 h 373712"/>
              <a:gd name="connsiteX3" fmla="*/ 636104 w 747422"/>
              <a:gd name="connsiteY3" fmla="*/ 373712 h 373712"/>
              <a:gd name="connsiteX4" fmla="*/ 747422 w 747422"/>
              <a:gd name="connsiteY4" fmla="*/ 31806 h 373712"/>
              <a:gd name="connsiteX5" fmla="*/ 393028 w 747422"/>
              <a:gd name="connsiteY5" fmla="*/ 75221 h 373712"/>
              <a:gd name="connsiteX6" fmla="*/ 326004 w 747422"/>
              <a:gd name="connsiteY6" fmla="*/ 0 h 373712"/>
              <a:gd name="connsiteX0" fmla="*/ 326004 w 636104"/>
              <a:gd name="connsiteY0" fmla="*/ 0 h 373712"/>
              <a:gd name="connsiteX1" fmla="*/ 39756 w 636104"/>
              <a:gd name="connsiteY1" fmla="*/ 95417 h 373712"/>
              <a:gd name="connsiteX2" fmla="*/ 0 w 636104"/>
              <a:gd name="connsiteY2" fmla="*/ 286247 h 373712"/>
              <a:gd name="connsiteX3" fmla="*/ 636104 w 636104"/>
              <a:gd name="connsiteY3" fmla="*/ 373712 h 373712"/>
              <a:gd name="connsiteX4" fmla="*/ 595957 w 636104"/>
              <a:gd name="connsiteY4" fmla="*/ 110343 h 373712"/>
              <a:gd name="connsiteX5" fmla="*/ 393028 w 636104"/>
              <a:gd name="connsiteY5" fmla="*/ 75221 h 373712"/>
              <a:gd name="connsiteX6" fmla="*/ 326004 w 636104"/>
              <a:gd name="connsiteY6" fmla="*/ 0 h 373712"/>
              <a:gd name="connsiteX0" fmla="*/ 326004 w 595957"/>
              <a:gd name="connsiteY0" fmla="*/ 0 h 356883"/>
              <a:gd name="connsiteX1" fmla="*/ 39756 w 595957"/>
              <a:gd name="connsiteY1" fmla="*/ 95417 h 356883"/>
              <a:gd name="connsiteX2" fmla="*/ 0 w 595957"/>
              <a:gd name="connsiteY2" fmla="*/ 286247 h 356883"/>
              <a:gd name="connsiteX3" fmla="*/ 529517 w 595957"/>
              <a:gd name="connsiteY3" fmla="*/ 356883 h 356883"/>
              <a:gd name="connsiteX4" fmla="*/ 595957 w 595957"/>
              <a:gd name="connsiteY4" fmla="*/ 110343 h 356883"/>
              <a:gd name="connsiteX5" fmla="*/ 393028 w 595957"/>
              <a:gd name="connsiteY5" fmla="*/ 75221 h 356883"/>
              <a:gd name="connsiteX6" fmla="*/ 326004 w 595957"/>
              <a:gd name="connsiteY6" fmla="*/ 0 h 356883"/>
              <a:gd name="connsiteX0" fmla="*/ 286248 w 556201"/>
              <a:gd name="connsiteY0" fmla="*/ 0 h 356883"/>
              <a:gd name="connsiteX1" fmla="*/ 0 w 556201"/>
              <a:gd name="connsiteY1" fmla="*/ 95417 h 356883"/>
              <a:gd name="connsiteX2" fmla="*/ 55611 w 556201"/>
              <a:gd name="connsiteY2" fmla="*/ 258198 h 356883"/>
              <a:gd name="connsiteX3" fmla="*/ 489761 w 556201"/>
              <a:gd name="connsiteY3" fmla="*/ 356883 h 356883"/>
              <a:gd name="connsiteX4" fmla="*/ 556201 w 556201"/>
              <a:gd name="connsiteY4" fmla="*/ 110343 h 356883"/>
              <a:gd name="connsiteX5" fmla="*/ 353272 w 556201"/>
              <a:gd name="connsiteY5" fmla="*/ 75221 h 356883"/>
              <a:gd name="connsiteX6" fmla="*/ 286248 w 556201"/>
              <a:gd name="connsiteY6" fmla="*/ 0 h 356883"/>
              <a:gd name="connsiteX0" fmla="*/ 286248 w 556201"/>
              <a:gd name="connsiteY0" fmla="*/ 0 h 356883"/>
              <a:gd name="connsiteX1" fmla="*/ 0 w 556201"/>
              <a:gd name="connsiteY1" fmla="*/ 95417 h 356883"/>
              <a:gd name="connsiteX2" fmla="*/ 55611 w 556201"/>
              <a:gd name="connsiteY2" fmla="*/ 258198 h 356883"/>
              <a:gd name="connsiteX3" fmla="*/ 282658 w 556201"/>
              <a:gd name="connsiteY3" fmla="*/ 313483 h 356883"/>
              <a:gd name="connsiteX4" fmla="*/ 489761 w 556201"/>
              <a:gd name="connsiteY4" fmla="*/ 356883 h 356883"/>
              <a:gd name="connsiteX5" fmla="*/ 556201 w 556201"/>
              <a:gd name="connsiteY5" fmla="*/ 110343 h 356883"/>
              <a:gd name="connsiteX6" fmla="*/ 353272 w 556201"/>
              <a:gd name="connsiteY6" fmla="*/ 75221 h 356883"/>
              <a:gd name="connsiteX7" fmla="*/ 286248 w 556201"/>
              <a:gd name="connsiteY7" fmla="*/ 0 h 356883"/>
              <a:gd name="connsiteX0" fmla="*/ 359176 w 629129"/>
              <a:gd name="connsiteY0" fmla="*/ 0 h 356883"/>
              <a:gd name="connsiteX1" fmla="*/ 0 w 629129"/>
              <a:gd name="connsiteY1" fmla="*/ 129076 h 356883"/>
              <a:gd name="connsiteX2" fmla="*/ 128539 w 629129"/>
              <a:gd name="connsiteY2" fmla="*/ 258198 h 356883"/>
              <a:gd name="connsiteX3" fmla="*/ 355586 w 629129"/>
              <a:gd name="connsiteY3" fmla="*/ 313483 h 356883"/>
              <a:gd name="connsiteX4" fmla="*/ 562689 w 629129"/>
              <a:gd name="connsiteY4" fmla="*/ 356883 h 356883"/>
              <a:gd name="connsiteX5" fmla="*/ 629129 w 629129"/>
              <a:gd name="connsiteY5" fmla="*/ 110343 h 356883"/>
              <a:gd name="connsiteX6" fmla="*/ 426200 w 629129"/>
              <a:gd name="connsiteY6" fmla="*/ 75221 h 356883"/>
              <a:gd name="connsiteX7" fmla="*/ 359176 w 629129"/>
              <a:gd name="connsiteY7" fmla="*/ 0 h 356883"/>
              <a:gd name="connsiteX0" fmla="*/ 235760 w 629129"/>
              <a:gd name="connsiteY0" fmla="*/ 8926 h 281662"/>
              <a:gd name="connsiteX1" fmla="*/ 0 w 629129"/>
              <a:gd name="connsiteY1" fmla="*/ 53855 h 281662"/>
              <a:gd name="connsiteX2" fmla="*/ 128539 w 629129"/>
              <a:gd name="connsiteY2" fmla="*/ 182977 h 281662"/>
              <a:gd name="connsiteX3" fmla="*/ 355586 w 629129"/>
              <a:gd name="connsiteY3" fmla="*/ 238262 h 281662"/>
              <a:gd name="connsiteX4" fmla="*/ 562689 w 629129"/>
              <a:gd name="connsiteY4" fmla="*/ 281662 h 281662"/>
              <a:gd name="connsiteX5" fmla="*/ 629129 w 629129"/>
              <a:gd name="connsiteY5" fmla="*/ 35122 h 281662"/>
              <a:gd name="connsiteX6" fmla="*/ 426200 w 629129"/>
              <a:gd name="connsiteY6" fmla="*/ 0 h 281662"/>
              <a:gd name="connsiteX7" fmla="*/ 235760 w 629129"/>
              <a:gd name="connsiteY7" fmla="*/ 8926 h 281662"/>
              <a:gd name="connsiteX0" fmla="*/ 235760 w 629129"/>
              <a:gd name="connsiteY0" fmla="*/ 8926 h 276052"/>
              <a:gd name="connsiteX1" fmla="*/ 0 w 629129"/>
              <a:gd name="connsiteY1" fmla="*/ 53855 h 276052"/>
              <a:gd name="connsiteX2" fmla="*/ 128539 w 629129"/>
              <a:gd name="connsiteY2" fmla="*/ 182977 h 276052"/>
              <a:gd name="connsiteX3" fmla="*/ 355586 w 629129"/>
              <a:gd name="connsiteY3" fmla="*/ 238262 h 276052"/>
              <a:gd name="connsiteX4" fmla="*/ 573909 w 629129"/>
              <a:gd name="connsiteY4" fmla="*/ 276052 h 276052"/>
              <a:gd name="connsiteX5" fmla="*/ 629129 w 629129"/>
              <a:gd name="connsiteY5" fmla="*/ 35122 h 276052"/>
              <a:gd name="connsiteX6" fmla="*/ 426200 w 629129"/>
              <a:gd name="connsiteY6" fmla="*/ 0 h 276052"/>
              <a:gd name="connsiteX7" fmla="*/ 235760 w 629129"/>
              <a:gd name="connsiteY7" fmla="*/ 8926 h 276052"/>
              <a:gd name="connsiteX0" fmla="*/ 235760 w 629129"/>
              <a:gd name="connsiteY0" fmla="*/ 8926 h 276052"/>
              <a:gd name="connsiteX1" fmla="*/ 0 w 629129"/>
              <a:gd name="connsiteY1" fmla="*/ 53855 h 276052"/>
              <a:gd name="connsiteX2" fmla="*/ 128539 w 629129"/>
              <a:gd name="connsiteY2" fmla="*/ 182977 h 276052"/>
              <a:gd name="connsiteX3" fmla="*/ 344367 w 629129"/>
              <a:gd name="connsiteY3" fmla="*/ 204603 h 276052"/>
              <a:gd name="connsiteX4" fmla="*/ 573909 w 629129"/>
              <a:gd name="connsiteY4" fmla="*/ 276052 h 276052"/>
              <a:gd name="connsiteX5" fmla="*/ 629129 w 629129"/>
              <a:gd name="connsiteY5" fmla="*/ 35122 h 276052"/>
              <a:gd name="connsiteX6" fmla="*/ 426200 w 629129"/>
              <a:gd name="connsiteY6" fmla="*/ 0 h 276052"/>
              <a:gd name="connsiteX7" fmla="*/ 235760 w 629129"/>
              <a:gd name="connsiteY7" fmla="*/ 8926 h 276052"/>
              <a:gd name="connsiteX0" fmla="*/ 235760 w 629129"/>
              <a:gd name="connsiteY0" fmla="*/ 8926 h 276052"/>
              <a:gd name="connsiteX1" fmla="*/ 0 w 629129"/>
              <a:gd name="connsiteY1" fmla="*/ 53855 h 276052"/>
              <a:gd name="connsiteX2" fmla="*/ 128539 w 629129"/>
              <a:gd name="connsiteY2" fmla="*/ 182977 h 276052"/>
              <a:gd name="connsiteX3" fmla="*/ 327538 w 629129"/>
              <a:gd name="connsiteY3" fmla="*/ 142895 h 276052"/>
              <a:gd name="connsiteX4" fmla="*/ 573909 w 629129"/>
              <a:gd name="connsiteY4" fmla="*/ 276052 h 276052"/>
              <a:gd name="connsiteX5" fmla="*/ 629129 w 629129"/>
              <a:gd name="connsiteY5" fmla="*/ 35122 h 276052"/>
              <a:gd name="connsiteX6" fmla="*/ 426200 w 629129"/>
              <a:gd name="connsiteY6" fmla="*/ 0 h 276052"/>
              <a:gd name="connsiteX7" fmla="*/ 235760 w 629129"/>
              <a:gd name="connsiteY7" fmla="*/ 8926 h 276052"/>
              <a:gd name="connsiteX0" fmla="*/ 235760 w 629129"/>
              <a:gd name="connsiteY0" fmla="*/ 8926 h 276052"/>
              <a:gd name="connsiteX1" fmla="*/ 0 w 629129"/>
              <a:gd name="connsiteY1" fmla="*/ 53855 h 276052"/>
              <a:gd name="connsiteX2" fmla="*/ 128539 w 629129"/>
              <a:gd name="connsiteY2" fmla="*/ 182977 h 276052"/>
              <a:gd name="connsiteX3" fmla="*/ 209731 w 629129"/>
              <a:gd name="connsiteY3" fmla="*/ 168546 h 276052"/>
              <a:gd name="connsiteX4" fmla="*/ 327538 w 629129"/>
              <a:gd name="connsiteY4" fmla="*/ 142895 h 276052"/>
              <a:gd name="connsiteX5" fmla="*/ 573909 w 629129"/>
              <a:gd name="connsiteY5" fmla="*/ 276052 h 276052"/>
              <a:gd name="connsiteX6" fmla="*/ 629129 w 629129"/>
              <a:gd name="connsiteY6" fmla="*/ 35122 h 276052"/>
              <a:gd name="connsiteX7" fmla="*/ 426200 w 629129"/>
              <a:gd name="connsiteY7" fmla="*/ 0 h 276052"/>
              <a:gd name="connsiteX8" fmla="*/ 235760 w 629129"/>
              <a:gd name="connsiteY8" fmla="*/ 8926 h 276052"/>
              <a:gd name="connsiteX0" fmla="*/ 235760 w 629129"/>
              <a:gd name="connsiteY0" fmla="*/ 8926 h 276052"/>
              <a:gd name="connsiteX1" fmla="*/ 0 w 629129"/>
              <a:gd name="connsiteY1" fmla="*/ 53855 h 276052"/>
              <a:gd name="connsiteX2" fmla="*/ 128539 w 629129"/>
              <a:gd name="connsiteY2" fmla="*/ 182977 h 276052"/>
              <a:gd name="connsiteX3" fmla="*/ 265829 w 629129"/>
              <a:gd name="connsiteY3" fmla="*/ 252693 h 276052"/>
              <a:gd name="connsiteX4" fmla="*/ 327538 w 629129"/>
              <a:gd name="connsiteY4" fmla="*/ 142895 h 276052"/>
              <a:gd name="connsiteX5" fmla="*/ 573909 w 629129"/>
              <a:gd name="connsiteY5" fmla="*/ 276052 h 276052"/>
              <a:gd name="connsiteX6" fmla="*/ 629129 w 629129"/>
              <a:gd name="connsiteY6" fmla="*/ 35122 h 276052"/>
              <a:gd name="connsiteX7" fmla="*/ 426200 w 629129"/>
              <a:gd name="connsiteY7" fmla="*/ 0 h 276052"/>
              <a:gd name="connsiteX8" fmla="*/ 235760 w 629129"/>
              <a:gd name="connsiteY8" fmla="*/ 8926 h 27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129" h="276052">
                <a:moveTo>
                  <a:pt x="235760" y="8926"/>
                </a:moveTo>
                <a:lnTo>
                  <a:pt x="0" y="53855"/>
                </a:lnTo>
                <a:lnTo>
                  <a:pt x="128539" y="182977"/>
                </a:lnTo>
                <a:lnTo>
                  <a:pt x="265829" y="252693"/>
                </a:lnTo>
                <a:lnTo>
                  <a:pt x="327538" y="142895"/>
                </a:lnTo>
                <a:lnTo>
                  <a:pt x="573909" y="276052"/>
                </a:lnTo>
                <a:lnTo>
                  <a:pt x="629129" y="35122"/>
                </a:lnTo>
                <a:lnTo>
                  <a:pt x="426200" y="0"/>
                </a:lnTo>
                <a:lnTo>
                  <a:pt x="235760" y="8926"/>
                </a:lnTo>
                <a:close/>
              </a:path>
            </a:pathLst>
          </a:cu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9" name="Group 18"/>
          <p:cNvGrpSpPr>
            <a:grpSpLocks/>
          </p:cNvGrpSpPr>
          <p:nvPr/>
        </p:nvGrpSpPr>
        <p:grpSpPr bwMode="auto">
          <a:xfrm>
            <a:off x="6111875" y="1485900"/>
            <a:ext cx="809625" cy="1943100"/>
            <a:chOff x="6111464" y="1486173"/>
            <a:chExt cx="809504" cy="1942827"/>
          </a:xfrm>
        </p:grpSpPr>
        <p:cxnSp>
          <p:nvCxnSpPr>
            <p:cNvPr id="34" name="Straight Connector 33"/>
            <p:cNvCxnSpPr/>
            <p:nvPr/>
          </p:nvCxnSpPr>
          <p:spPr>
            <a:xfrm>
              <a:off x="6371775" y="1486173"/>
              <a:ext cx="0" cy="1942827"/>
            </a:xfrm>
            <a:prstGeom prst="line">
              <a:avLst/>
            </a:prstGeom>
            <a:ln w="28575">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641610" y="1486173"/>
              <a:ext cx="0" cy="1942827"/>
            </a:xfrm>
            <a:prstGeom prst="line">
              <a:avLst/>
            </a:prstGeom>
            <a:ln w="28575">
              <a:solidFill>
                <a:srgbClr val="66FFFF"/>
              </a:solidFill>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a:off x="6111464" y="2476634"/>
              <a:ext cx="215868" cy="90475"/>
            </a:xfrm>
            <a:prstGeom prst="rightArrow">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ight Arrow 36"/>
            <p:cNvSpPr/>
            <p:nvPr/>
          </p:nvSpPr>
          <p:spPr>
            <a:xfrm flipH="1">
              <a:off x="6705100" y="2476634"/>
              <a:ext cx="215868" cy="90475"/>
            </a:xfrm>
            <a:prstGeom prst="rightArrow">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42" name="Straight Arrow Connector 41"/>
          <p:cNvCxnSpPr/>
          <p:nvPr/>
        </p:nvCxnSpPr>
        <p:spPr>
          <a:xfrm flipV="1">
            <a:off x="1647825" y="3582988"/>
            <a:ext cx="3716338" cy="10207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a:grpSpLocks/>
          </p:cNvGrpSpPr>
          <p:nvPr/>
        </p:nvGrpSpPr>
        <p:grpSpPr bwMode="auto">
          <a:xfrm>
            <a:off x="5030788" y="1484313"/>
            <a:ext cx="700087" cy="1943100"/>
            <a:chOff x="5031344" y="1484784"/>
            <a:chExt cx="699584" cy="1942827"/>
          </a:xfrm>
        </p:grpSpPr>
        <p:cxnSp>
          <p:nvCxnSpPr>
            <p:cNvPr id="45" name="Straight Connector 44"/>
            <p:cNvCxnSpPr/>
            <p:nvPr/>
          </p:nvCxnSpPr>
          <p:spPr>
            <a:xfrm>
              <a:off x="5291507" y="1484784"/>
              <a:ext cx="0" cy="1942827"/>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470765" y="1484784"/>
              <a:ext cx="0" cy="1942827"/>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47" name="Right Arrow 46"/>
            <p:cNvSpPr/>
            <p:nvPr/>
          </p:nvSpPr>
          <p:spPr>
            <a:xfrm>
              <a:off x="5031344" y="2475245"/>
              <a:ext cx="215745" cy="90474"/>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ight Arrow 47"/>
            <p:cNvSpPr/>
            <p:nvPr/>
          </p:nvSpPr>
          <p:spPr>
            <a:xfrm flipH="1">
              <a:off x="5515183" y="2475245"/>
              <a:ext cx="215745" cy="90474"/>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ustDataLst>
      <p:tags r:id="rId1"/>
    </p:custDataLst>
  </p:cSld>
  <p:clrMapOvr>
    <a:masterClrMapping/>
  </p:clrMapOvr>
  <p:transition spd="slow" advTm="10532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1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1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50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ntr" presetSubtype="0" fill="hold" nodeType="withEffect">
                                  <p:stCondLst>
                                    <p:cond delay="50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par>
                                <p:cTn id="42" presetID="1" presetClass="entr" presetSubtype="0" fill="hold" nodeType="withEffect">
                                  <p:stCondLst>
                                    <p:cond delay="250"/>
                                  </p:stCondLst>
                                  <p:childTnLst>
                                    <p:set>
                                      <p:cBhvr>
                                        <p:cTn id="43" dur="1" fill="hold">
                                          <p:stCondLst>
                                            <p:cond delay="0"/>
                                          </p:stCondLst>
                                        </p:cTn>
                                        <p:tgtEl>
                                          <p:spTgt spid="42"/>
                                        </p:tgtEl>
                                        <p:attrNameLst>
                                          <p:attrName>style.visibility</p:attrName>
                                        </p:attrNameLst>
                                      </p:cBhvr>
                                      <p:to>
                                        <p:strVal val="visible"/>
                                      </p:to>
                                    </p:set>
                                  </p:childTnLst>
                                </p:cTn>
                              </p:par>
                              <p:par>
                                <p:cTn id="44" presetID="1" presetClass="entr" presetSubtype="0" fill="hold" nodeType="withEffect">
                                  <p:stCondLst>
                                    <p:cond delay="50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114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1150"/>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1741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7"/>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3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3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9"/>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2"/>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8"/>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9114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91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7" grpId="0" animBg="1"/>
      <p:bldP spid="91148" grpId="0" animBg="1"/>
      <p:bldP spid="91149" grpId="0" animBg="1"/>
      <p:bldP spid="91150" grpId="0"/>
      <p:bldP spid="91153" grpId="0" animBg="1"/>
      <p:bldP spid="9115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C:\dropbox\CSH\simon\submission\camera_ready\latex - latest\figures\used\incoherence_vs_reconstruction.jpg"/>
          <p:cNvPicPr>
            <a:picLocks noChangeAspect="1" noChangeArrowheads="1"/>
          </p:cNvPicPr>
          <p:nvPr/>
        </p:nvPicPr>
        <p:blipFill>
          <a:blip r:embed="rId2"/>
          <a:srcRect t="6479"/>
          <a:stretch>
            <a:fillRect/>
          </a:stretch>
        </p:blipFill>
        <p:spPr bwMode="auto">
          <a:xfrm>
            <a:off x="1258888" y="1125538"/>
            <a:ext cx="6697662" cy="5089525"/>
          </a:xfrm>
          <a:prstGeom prst="rect">
            <a:avLst/>
          </a:prstGeom>
          <a:noFill/>
          <a:ln w="9525">
            <a:noFill/>
            <a:miter lim="800000"/>
            <a:headEnd/>
            <a:tailEnd/>
          </a:ln>
        </p:spPr>
      </p:pic>
      <p:sp>
        <p:nvSpPr>
          <p:cNvPr id="105474" name="Rectangle 2"/>
          <p:cNvSpPr>
            <a:spLocks noGrp="1"/>
          </p:cNvSpPr>
          <p:nvPr>
            <p:ph type="title"/>
          </p:nvPr>
        </p:nvSpPr>
        <p:spPr>
          <a:xfrm>
            <a:off x="457200" y="-26988"/>
            <a:ext cx="8229600" cy="1143001"/>
          </a:xfrm>
        </p:spPr>
        <p:txBody>
          <a:bodyPr/>
          <a:lstStyle/>
          <a:p>
            <a:pPr eaLnBrk="1" hangingPunct="1"/>
            <a:r>
              <a:rPr lang="en-US" smtClean="0"/>
              <a:t>Reconstruction-Error vs. Incoherency </a:t>
            </a:r>
          </a:p>
        </p:txBody>
      </p:sp>
      <p:cxnSp>
        <p:nvCxnSpPr>
          <p:cNvPr id="7" name="Straight Connector 6"/>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68313" y="5805488"/>
            <a:ext cx="1943100" cy="892175"/>
          </a:xfrm>
          <a:prstGeom prst="rect">
            <a:avLst/>
          </a:prstGeom>
          <a:noFill/>
        </p:spPr>
        <p:txBody>
          <a:bodyPr>
            <a:spAutoFit/>
          </a:bodyPr>
          <a:lstStyle/>
          <a:p>
            <a:pPr algn="ctr" rtl="0">
              <a:defRPr/>
            </a:pPr>
            <a:r>
              <a:rPr lang="en-US" sz="2800" b="1" dirty="0">
                <a:solidFill>
                  <a:srgbClr val="009900"/>
                </a:solidFill>
                <a:latin typeface="+mn-lt"/>
              </a:rPr>
              <a:t>Good </a:t>
            </a:r>
          </a:p>
          <a:p>
            <a:pPr algn="ctr" rtl="0">
              <a:defRPr/>
            </a:pPr>
            <a:r>
              <a:rPr lang="en-US" sz="2400" b="1" dirty="0">
                <a:solidFill>
                  <a:srgbClr val="009900"/>
                </a:solidFill>
                <a:latin typeface="+mn-lt"/>
              </a:rPr>
              <a:t>(exact NN)</a:t>
            </a:r>
            <a:endParaRPr lang="en-US" sz="2400" b="1" dirty="0">
              <a:solidFill>
                <a:srgbClr val="009900"/>
              </a:solidFill>
              <a:latin typeface="+mn-lt"/>
            </a:endParaRPr>
          </a:p>
        </p:txBody>
      </p:sp>
      <p:sp>
        <p:nvSpPr>
          <p:cNvPr id="8" name="TextBox 7"/>
          <p:cNvSpPr txBox="1"/>
          <p:nvPr/>
        </p:nvSpPr>
        <p:spPr>
          <a:xfrm>
            <a:off x="7740650" y="6146800"/>
            <a:ext cx="1008063" cy="522288"/>
          </a:xfrm>
          <a:prstGeom prst="rect">
            <a:avLst/>
          </a:prstGeom>
          <a:noFill/>
        </p:spPr>
        <p:txBody>
          <a:bodyPr>
            <a:spAutoFit/>
          </a:bodyPr>
          <a:lstStyle/>
          <a:p>
            <a:pPr algn="ctr" rtl="0">
              <a:defRPr/>
            </a:pPr>
            <a:r>
              <a:rPr lang="en-US" sz="2800" b="1" dirty="0">
                <a:solidFill>
                  <a:srgbClr val="FF0000"/>
                </a:solidFill>
                <a:latin typeface="+mn-lt"/>
              </a:rPr>
              <a:t>bad</a:t>
            </a:r>
            <a:endParaRPr lang="en-US" sz="2800" b="1" dirty="0">
              <a:solidFill>
                <a:srgbClr val="FF0000"/>
              </a:solidFill>
              <a:latin typeface="+mn-lt"/>
            </a:endParaRPr>
          </a:p>
        </p:txBody>
      </p:sp>
      <p:sp>
        <p:nvSpPr>
          <p:cNvPr id="4" name="Left-Right Arrow 3"/>
          <p:cNvSpPr/>
          <p:nvPr/>
        </p:nvSpPr>
        <p:spPr>
          <a:xfrm>
            <a:off x="2268538" y="6308725"/>
            <a:ext cx="5472112" cy="244475"/>
          </a:xfrm>
          <a:prstGeom prst="leftRightArrow">
            <a:avLst/>
          </a:prstGeom>
          <a:gradFill flip="none" rotWithShape="1">
            <a:gsLst>
              <a:gs pos="43000">
                <a:srgbClr val="61B577"/>
              </a:gs>
              <a:gs pos="0">
                <a:srgbClr val="009900"/>
              </a:gs>
              <a:gs pos="100000">
                <a:srgbClr val="FF0000"/>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advTm="2402"/>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txBox="1">
            <a:spLocks/>
          </p:cNvSpPr>
          <p:nvPr/>
        </p:nvSpPr>
        <p:spPr bwMode="auto">
          <a:xfrm>
            <a:off x="457200" y="-26988"/>
            <a:ext cx="8229600" cy="1143001"/>
          </a:xfrm>
          <a:prstGeom prst="rect">
            <a:avLst/>
          </a:prstGeom>
          <a:noFill/>
          <a:ln w="9525">
            <a:noFill/>
            <a:miter lim="800000"/>
            <a:headEnd/>
            <a:tailEnd/>
          </a:ln>
        </p:spPr>
        <p:txBody>
          <a:bodyPr anchor="ctr"/>
          <a:lstStyle/>
          <a:p>
            <a:pPr algn="ctr" rtl="0"/>
            <a:r>
              <a:rPr lang="en-US" sz="4000">
                <a:latin typeface="Calibri" pitchFamily="34" charset="0"/>
              </a:rPr>
              <a:t>Summary - CSH</a:t>
            </a:r>
          </a:p>
        </p:txBody>
      </p:sp>
      <p:cxnSp>
        <p:nvCxnSpPr>
          <p:cNvPr id="7" name="Straight Connector 6"/>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Rectangle 3"/>
          <p:cNvSpPr txBox="1">
            <a:spLocks/>
          </p:cNvSpPr>
          <p:nvPr/>
        </p:nvSpPr>
        <p:spPr bwMode="auto">
          <a:xfrm>
            <a:off x="457200" y="1125538"/>
            <a:ext cx="8229600" cy="4319587"/>
          </a:xfrm>
          <a:prstGeom prst="rect">
            <a:avLst/>
          </a:prstGeom>
          <a:noFill/>
          <a:ln w="9525">
            <a:noFill/>
            <a:miter lim="800000"/>
            <a:headEnd/>
            <a:tailEnd/>
          </a:ln>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t>A new algorithm for NNF</a:t>
            </a:r>
          </a:p>
          <a:p>
            <a:pPr lvl="1">
              <a:defRPr/>
            </a:pPr>
            <a:r>
              <a:rPr lang="en-US" dirty="0"/>
              <a:t>c</a:t>
            </a:r>
            <a:r>
              <a:rPr lang="en-US" dirty="0" smtClean="0"/>
              <a:t>ombines </a:t>
            </a:r>
            <a:r>
              <a:rPr lang="en-US" u="sng" dirty="0" smtClean="0"/>
              <a:t>appearance space</a:t>
            </a:r>
            <a:r>
              <a:rPr lang="en-US" dirty="0" smtClean="0"/>
              <a:t> and </a:t>
            </a:r>
            <a:r>
              <a:rPr lang="en-US" u="sng" dirty="0" smtClean="0"/>
              <a:t>image space</a:t>
            </a:r>
          </a:p>
          <a:p>
            <a:pPr marL="457200" lvl="1" indent="0">
              <a:buFont typeface="Arial" charset="0"/>
              <a:buNone/>
              <a:defRPr/>
            </a:pPr>
            <a:r>
              <a:rPr lang="en-US" dirty="0" smtClean="0"/>
              <a:t>		            	accuracy                       speed</a:t>
            </a:r>
          </a:p>
          <a:p>
            <a:pPr lvl="1">
              <a:defRPr/>
            </a:pPr>
            <a:r>
              <a:rPr lang="en-US" dirty="0" smtClean="0"/>
              <a:t>other pleasing properties</a:t>
            </a:r>
          </a:p>
          <a:p>
            <a:pPr lvl="2">
              <a:defRPr/>
            </a:pPr>
            <a:r>
              <a:rPr lang="en-US" dirty="0" smtClean="0"/>
              <a:t>Reconstruction, Incoherency, Texture</a:t>
            </a:r>
          </a:p>
          <a:p>
            <a:pPr marL="0" indent="0">
              <a:buFont typeface="Arial" charset="0"/>
              <a:buNone/>
              <a:defRPr/>
            </a:pPr>
            <a:endParaRPr lang="en-US" sz="1200" dirty="0"/>
          </a:p>
          <a:p>
            <a:pPr>
              <a:defRPr/>
            </a:pPr>
            <a:r>
              <a:rPr lang="en-US" dirty="0" smtClean="0"/>
              <a:t>Limitations</a:t>
            </a:r>
            <a:endParaRPr lang="en-US" dirty="0"/>
          </a:p>
          <a:p>
            <a:pPr lvl="1">
              <a:defRPr/>
            </a:pPr>
            <a:r>
              <a:rPr lang="en-US" sz="2400" dirty="0" smtClean="0"/>
              <a:t>Small data (images, patches)</a:t>
            </a:r>
          </a:p>
          <a:p>
            <a:pPr lvl="1">
              <a:defRPr/>
            </a:pPr>
            <a:r>
              <a:rPr lang="en-US" sz="2400" dirty="0" smtClean="0"/>
              <a:t>Closely related image pairs</a:t>
            </a:r>
          </a:p>
          <a:p>
            <a:pPr lvl="1">
              <a:defRPr/>
            </a:pPr>
            <a:r>
              <a:rPr lang="en-US" sz="2400" dirty="0" smtClean="0"/>
              <a:t>Additional memory for hash tables</a:t>
            </a:r>
          </a:p>
          <a:p>
            <a:pPr lvl="1">
              <a:defRPr/>
            </a:pPr>
            <a:r>
              <a:rPr lang="en-US" sz="2400" dirty="0" smtClean="0"/>
              <a:t>Currently doesn’t support scale, rotation, illumination</a:t>
            </a:r>
          </a:p>
          <a:p>
            <a:pPr lvl="1">
              <a:defRPr/>
            </a:pPr>
            <a:endParaRPr lang="en-US" sz="2400" dirty="0"/>
          </a:p>
        </p:txBody>
      </p:sp>
      <p:sp>
        <p:nvSpPr>
          <p:cNvPr id="2" name="Right Arrow 1"/>
          <p:cNvSpPr/>
          <p:nvPr/>
        </p:nvSpPr>
        <p:spPr>
          <a:xfrm>
            <a:off x="3419475" y="2420938"/>
            <a:ext cx="68421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a:off x="6526213" y="2420938"/>
            <a:ext cx="684212"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ransition spd="slow" advTm="279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p:cNvSpPr>
          <p:nvPr>
            <p:ph type="body" idx="1"/>
          </p:nvPr>
        </p:nvSpPr>
        <p:spPr>
          <a:xfrm>
            <a:off x="457200" y="1773238"/>
            <a:ext cx="8229600" cy="3344862"/>
          </a:xfrm>
        </p:spPr>
        <p:txBody>
          <a:bodyPr/>
          <a:lstStyle/>
          <a:p>
            <a:pPr eaLnBrk="1" hangingPunct="1">
              <a:defRPr/>
            </a:pPr>
            <a:r>
              <a:rPr lang="en-US" dirty="0" smtClean="0"/>
              <a:t>source code, data-set, more info, available at:</a:t>
            </a:r>
          </a:p>
          <a:p>
            <a:pPr lvl="1" eaLnBrk="1" hangingPunct="1">
              <a:defRPr/>
            </a:pPr>
            <a:r>
              <a:rPr lang="en-US" dirty="0">
                <a:hlinkClick r:id="rId4"/>
              </a:rPr>
              <a:t>http://www.eng.tau.ac.il/~</a:t>
            </a:r>
            <a:r>
              <a:rPr lang="en-US" dirty="0" smtClean="0">
                <a:hlinkClick r:id="rId4"/>
              </a:rPr>
              <a:t>simonk/CSH</a:t>
            </a:r>
            <a:endParaRPr lang="en-US" dirty="0" smtClean="0"/>
          </a:p>
          <a:p>
            <a:pPr marL="457200" lvl="1" indent="0" eaLnBrk="1" hangingPunct="1">
              <a:buFont typeface="Arial" charset="0"/>
              <a:buNone/>
              <a:defRPr/>
            </a:pPr>
            <a:endParaRPr lang="he-IL" dirty="0" smtClean="0"/>
          </a:p>
        </p:txBody>
      </p:sp>
      <p:sp>
        <p:nvSpPr>
          <p:cNvPr id="5" name="Rectangle 2"/>
          <p:cNvSpPr txBox="1">
            <a:spLocks/>
          </p:cNvSpPr>
          <p:nvPr/>
        </p:nvSpPr>
        <p:spPr bwMode="auto">
          <a:xfrm>
            <a:off x="457200" y="404813"/>
            <a:ext cx="8229600" cy="1143000"/>
          </a:xfrm>
          <a:prstGeom prst="rect">
            <a:avLst/>
          </a:prstGeom>
          <a:noFill/>
          <a:ln w="9525">
            <a:noFill/>
            <a:miter lim="800000"/>
            <a:headEnd/>
            <a:tailEnd/>
          </a:ln>
        </p:spPr>
        <p:txBody>
          <a:bodyPr anchor="ctr"/>
          <a:lstStyle/>
          <a:p>
            <a:pPr algn="ctr" rtl="0"/>
            <a:r>
              <a:rPr lang="en-US" sz="7200">
                <a:latin typeface="Calibri" pitchFamily="34" charset="0"/>
              </a:rPr>
              <a:t>THANK YOU!</a:t>
            </a:r>
          </a:p>
        </p:txBody>
      </p:sp>
      <p:cxnSp>
        <p:nvCxnSpPr>
          <p:cNvPr id="6" name="Straight Connector 5"/>
          <p:cNvCxnSpPr/>
          <p:nvPr/>
        </p:nvCxnSpPr>
        <p:spPr>
          <a:xfrm>
            <a:off x="323850" y="1557338"/>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17410" name="Picture 2" descr="C:\dropbox\CSH\simon\presentation\bg.png"/>
          <p:cNvPicPr>
            <a:picLocks noChangeAspect="1" noChangeArrowheads="1"/>
          </p:cNvPicPr>
          <p:nvPr/>
        </p:nvPicPr>
        <p:blipFill>
          <a:blip r:embed="rId5"/>
          <a:srcRect l="3394" t="15649" r="2335" b="7970"/>
          <a:stretch>
            <a:fillRect/>
          </a:stretch>
        </p:blipFill>
        <p:spPr bwMode="auto">
          <a:xfrm>
            <a:off x="1692275" y="3068638"/>
            <a:ext cx="5880100" cy="3573462"/>
          </a:xfrm>
          <a:prstGeom prst="rect">
            <a:avLst/>
          </a:prstGeom>
          <a:noFill/>
          <a:ln w="9525">
            <a:noFill/>
            <a:miter lim="800000"/>
            <a:headEnd/>
            <a:tailEnd/>
          </a:ln>
        </p:spPr>
      </p:pic>
      <p:sp>
        <p:nvSpPr>
          <p:cNvPr id="4" name="Rectangle 3"/>
          <p:cNvSpPr/>
          <p:nvPr/>
        </p:nvSpPr>
        <p:spPr>
          <a:xfrm>
            <a:off x="1116013" y="2924175"/>
            <a:ext cx="6840537" cy="3817938"/>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ransition spd="slow" advTm="1478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1" presetClass="entr" presetSubtype="0" fill="hold" nodeType="afterEffect">
                                  <p:stCondLst>
                                    <p:cond delay="500"/>
                                  </p:stCondLst>
                                  <p:childTnLst>
                                    <p:set>
                                      <p:cBhvr>
                                        <p:cTn id="13" dur="1" fill="hold">
                                          <p:stCondLst>
                                            <p:cond delay="0"/>
                                          </p:stCondLst>
                                        </p:cTn>
                                        <p:tgtEl>
                                          <p:spTgt spid="17410"/>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dropbox\CSH\data\ImagePairsSmall\face2.jpg"/>
          <p:cNvPicPr>
            <a:picLocks noChangeAspect="1" noChangeArrowheads="1"/>
          </p:cNvPicPr>
          <p:nvPr/>
        </p:nvPicPr>
        <p:blipFill>
          <a:blip r:embed="rId4"/>
          <a:srcRect t="17537" b="4692"/>
          <a:stretch>
            <a:fillRect/>
          </a:stretch>
        </p:blipFill>
        <p:spPr bwMode="auto">
          <a:xfrm>
            <a:off x="3297238" y="3357563"/>
            <a:ext cx="2643187" cy="3095625"/>
          </a:xfrm>
          <a:prstGeom prst="rect">
            <a:avLst/>
          </a:prstGeom>
          <a:noFill/>
          <a:ln w="9525">
            <a:noFill/>
            <a:miter lim="800000"/>
            <a:headEnd/>
            <a:tailEnd/>
          </a:ln>
        </p:spPr>
      </p:pic>
      <p:sp>
        <p:nvSpPr>
          <p:cNvPr id="23554" name="Rectangle 2"/>
          <p:cNvSpPr>
            <a:spLocks noGrp="1"/>
          </p:cNvSpPr>
          <p:nvPr>
            <p:ph type="title"/>
          </p:nvPr>
        </p:nvSpPr>
        <p:spPr>
          <a:xfrm>
            <a:off x="457200" y="115888"/>
            <a:ext cx="8229600" cy="850900"/>
          </a:xfrm>
        </p:spPr>
        <p:txBody>
          <a:bodyPr/>
          <a:lstStyle/>
          <a:p>
            <a:pPr eaLnBrk="1" hangingPunct="1"/>
            <a:r>
              <a:rPr lang="en-US" smtClean="0"/>
              <a:t>Appearance Space</a:t>
            </a:r>
          </a:p>
        </p:txBody>
      </p:sp>
      <p:pic>
        <p:nvPicPr>
          <p:cNvPr id="9218" name="Picture 2" descr="C:\dropbox\CSH\data\ImagePairsSmall\face1.jpg"/>
          <p:cNvPicPr>
            <a:picLocks noChangeAspect="1" noChangeArrowheads="1"/>
          </p:cNvPicPr>
          <p:nvPr/>
        </p:nvPicPr>
        <p:blipFill>
          <a:blip r:embed="rId5"/>
          <a:srcRect t="17537" b="4692"/>
          <a:stretch>
            <a:fillRect/>
          </a:stretch>
        </p:blipFill>
        <p:spPr bwMode="auto">
          <a:xfrm>
            <a:off x="415925" y="3357563"/>
            <a:ext cx="2643188" cy="3095625"/>
          </a:xfrm>
          <a:prstGeom prst="rect">
            <a:avLst/>
          </a:prstGeom>
          <a:noFill/>
          <a:ln w="9525">
            <a:noFill/>
            <a:miter lim="800000"/>
            <a:headEnd/>
            <a:tailEnd/>
          </a:ln>
        </p:spPr>
      </p:pic>
      <p:sp>
        <p:nvSpPr>
          <p:cNvPr id="6" name="Rectangle 5"/>
          <p:cNvSpPr>
            <a:spLocks noChangeAspect="1"/>
          </p:cNvSpPr>
          <p:nvPr/>
        </p:nvSpPr>
        <p:spPr>
          <a:xfrm>
            <a:off x="560388" y="5661025"/>
            <a:ext cx="360362" cy="360363"/>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a:spLocks noChangeAspect="1"/>
          </p:cNvSpPr>
          <p:nvPr/>
        </p:nvSpPr>
        <p:spPr>
          <a:xfrm>
            <a:off x="3944938" y="4652963"/>
            <a:ext cx="360362" cy="360362"/>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a:spLocks noChangeAspect="1"/>
          </p:cNvSpPr>
          <p:nvPr/>
        </p:nvSpPr>
        <p:spPr>
          <a:xfrm>
            <a:off x="3800475" y="5589588"/>
            <a:ext cx="360363" cy="358775"/>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a:spLocks noChangeAspect="1"/>
          </p:cNvSpPr>
          <p:nvPr/>
        </p:nvSpPr>
        <p:spPr>
          <a:xfrm>
            <a:off x="4737100" y="5445125"/>
            <a:ext cx="360363" cy="360363"/>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a:spLocks noChangeAspect="1"/>
          </p:cNvSpPr>
          <p:nvPr/>
        </p:nvSpPr>
        <p:spPr>
          <a:xfrm>
            <a:off x="4305300" y="5948363"/>
            <a:ext cx="358775" cy="360362"/>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a:spLocks noChangeAspect="1"/>
          </p:cNvSpPr>
          <p:nvPr/>
        </p:nvSpPr>
        <p:spPr>
          <a:xfrm>
            <a:off x="2071688" y="4581525"/>
            <a:ext cx="360362" cy="35877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a:spLocks noChangeAspect="1"/>
          </p:cNvSpPr>
          <p:nvPr/>
        </p:nvSpPr>
        <p:spPr>
          <a:xfrm>
            <a:off x="5097463" y="3429000"/>
            <a:ext cx="358775" cy="36036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a:spLocks noChangeAspect="1"/>
          </p:cNvSpPr>
          <p:nvPr/>
        </p:nvSpPr>
        <p:spPr>
          <a:xfrm>
            <a:off x="3368675" y="4148138"/>
            <a:ext cx="360363" cy="36036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a:spLocks noChangeAspect="1"/>
          </p:cNvSpPr>
          <p:nvPr/>
        </p:nvSpPr>
        <p:spPr>
          <a:xfrm>
            <a:off x="3800475" y="3573463"/>
            <a:ext cx="360363" cy="35877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5" name="Group 4"/>
          <p:cNvGrpSpPr>
            <a:grpSpLocks/>
          </p:cNvGrpSpPr>
          <p:nvPr/>
        </p:nvGrpSpPr>
        <p:grpSpPr bwMode="auto">
          <a:xfrm>
            <a:off x="6156325" y="4514850"/>
            <a:ext cx="2433638" cy="1651000"/>
            <a:chOff x="6156176" y="4658112"/>
            <a:chExt cx="2433248" cy="1651208"/>
          </a:xfrm>
        </p:grpSpPr>
        <p:cxnSp>
          <p:nvCxnSpPr>
            <p:cNvPr id="18" name="Straight Arrow Connector 17"/>
            <p:cNvCxnSpPr/>
            <p:nvPr/>
          </p:nvCxnSpPr>
          <p:spPr>
            <a:xfrm>
              <a:off x="6156176" y="6309320"/>
              <a:ext cx="2433248"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156176" y="4658112"/>
              <a:ext cx="238087" cy="1651208"/>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156176" y="5120133"/>
              <a:ext cx="2433248" cy="1189187"/>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7797388" y="5791730"/>
              <a:ext cx="125393" cy="120665"/>
            </a:xfrm>
            <a:prstGeom prst="ellipse">
              <a:avLst/>
            </a:prstGeom>
            <a:solidFill>
              <a:schemeClr val="bg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6937101" y="5969552"/>
              <a:ext cx="125393" cy="120665"/>
            </a:xfrm>
            <a:prstGeom prst="ellipse">
              <a:avLst/>
            </a:prstGeom>
            <a:solidFill>
              <a:schemeClr val="bg1">
                <a:lumMod val="9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7251375" y="5488480"/>
              <a:ext cx="125393" cy="120665"/>
            </a:xfrm>
            <a:prstGeom prst="ellipse">
              <a:avLst/>
            </a:prstGeom>
            <a:solidFill>
              <a:schemeClr val="bg1">
                <a:lumMod val="9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7684694" y="5278903"/>
              <a:ext cx="125392" cy="120665"/>
            </a:xfrm>
            <a:prstGeom prst="ellipse">
              <a:avLst/>
            </a:prstGeom>
            <a:solidFill>
              <a:schemeClr val="bg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7318040" y="5848887"/>
              <a:ext cx="125393" cy="120665"/>
            </a:xfrm>
            <a:prstGeom prst="ellipse">
              <a:avLst/>
            </a:prstGeom>
            <a:solidFill>
              <a:schemeClr val="bg1">
                <a:lumMod val="9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8271975" y="5685354"/>
              <a:ext cx="125392" cy="120665"/>
            </a:xfrm>
            <a:prstGeom prst="ellipse">
              <a:avLst/>
            </a:prstGeom>
            <a:solidFill>
              <a:schemeClr val="bg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7976747" y="5628197"/>
              <a:ext cx="125392" cy="120665"/>
            </a:xfrm>
            <a:prstGeom prst="ellipse">
              <a:avLst/>
            </a:prstGeom>
            <a:solidFill>
              <a:schemeClr val="bg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7510097" y="5972728"/>
              <a:ext cx="125392" cy="120665"/>
            </a:xfrm>
            <a:prstGeom prst="ellipse">
              <a:avLst/>
            </a:prstGeom>
            <a:solidFill>
              <a:schemeClr val="bg1">
                <a:lumMod val="9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7895797" y="5156650"/>
              <a:ext cx="125393" cy="120665"/>
            </a:xfrm>
            <a:prstGeom prst="ellipse">
              <a:avLst/>
            </a:prstGeom>
            <a:solidFill>
              <a:schemeClr val="bg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8302132" y="5445611"/>
              <a:ext cx="125393" cy="120665"/>
            </a:xfrm>
            <a:prstGeom prst="ellipse">
              <a:avLst/>
            </a:prstGeom>
            <a:solidFill>
              <a:schemeClr val="bg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6933926" y="5488480"/>
              <a:ext cx="125393" cy="120665"/>
            </a:xfrm>
            <a:prstGeom prst="ellipse">
              <a:avLst/>
            </a:prstGeom>
            <a:solidFill>
              <a:schemeClr val="bg1">
                <a:lumMod val="9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7308516" y="5059801"/>
              <a:ext cx="125393" cy="120665"/>
            </a:xfrm>
            <a:prstGeom prst="ellipse">
              <a:avLst/>
            </a:prstGeom>
            <a:solidFill>
              <a:schemeClr val="bg1">
                <a:lumMod val="9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7510097" y="5685354"/>
              <a:ext cx="125392" cy="120665"/>
            </a:xfrm>
            <a:prstGeom prst="ellipse">
              <a:avLst/>
            </a:prstGeom>
            <a:solidFill>
              <a:schemeClr val="bg1">
                <a:lumMod val="9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725962" y="5588504"/>
              <a:ext cx="125392" cy="120665"/>
            </a:xfrm>
            <a:prstGeom prst="ellipse">
              <a:avLst/>
            </a:prstGeom>
            <a:solidFill>
              <a:schemeClr val="bg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Right Arrow 1"/>
          <p:cNvSpPr/>
          <p:nvPr/>
        </p:nvSpPr>
        <p:spPr>
          <a:xfrm>
            <a:off x="1403350" y="1916113"/>
            <a:ext cx="720725"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
          <p:cNvSpPr txBox="1">
            <a:spLocks/>
          </p:cNvSpPr>
          <p:nvPr/>
        </p:nvSpPr>
        <p:spPr bwMode="auto">
          <a:xfrm>
            <a:off x="323850" y="1196975"/>
            <a:ext cx="8496300" cy="4451350"/>
          </a:xfrm>
          <a:prstGeom prst="rect">
            <a:avLst/>
          </a:prstGeom>
          <a:noFill/>
          <a:ln w="9525">
            <a:noFill/>
            <a:miter lim="800000"/>
            <a:headEnd/>
            <a:tailEnd/>
          </a:ln>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defRPr/>
            </a:pPr>
            <a:r>
              <a:rPr lang="en-US" sz="2900" dirty="0" smtClean="0">
                <a:solidFill>
                  <a:srgbClr val="7030A0"/>
                </a:solidFill>
              </a:rPr>
              <a:t>k</a:t>
            </a:r>
            <a:r>
              <a:rPr lang="en-US" sz="2900" dirty="0" smtClean="0"/>
              <a:t>-by-</a:t>
            </a:r>
            <a:r>
              <a:rPr lang="en-US" sz="2900" dirty="0" smtClean="0">
                <a:solidFill>
                  <a:srgbClr val="7030A0"/>
                </a:solidFill>
              </a:rPr>
              <a:t>k</a:t>
            </a:r>
            <a:r>
              <a:rPr lang="en-US" sz="2900" dirty="0" smtClean="0">
                <a:solidFill>
                  <a:srgbClr val="6600CC"/>
                </a:solidFill>
              </a:rPr>
              <a:t> </a:t>
            </a:r>
            <a:r>
              <a:rPr lang="en-US" sz="2900" dirty="0" smtClean="0"/>
              <a:t>patch =  </a:t>
            </a:r>
            <a:r>
              <a:rPr lang="en-US" sz="2900" dirty="0" smtClean="0">
                <a:solidFill>
                  <a:srgbClr val="7030A0"/>
                </a:solidFill>
              </a:rPr>
              <a:t>k</a:t>
            </a:r>
            <a:r>
              <a:rPr lang="en-US" sz="2900" baseline="30000" dirty="0" smtClean="0">
                <a:solidFill>
                  <a:srgbClr val="7030A0"/>
                </a:solidFill>
              </a:rPr>
              <a:t>2 </a:t>
            </a:r>
            <a:r>
              <a:rPr lang="en-US" sz="2900" dirty="0" smtClean="0"/>
              <a:t>dimensional vector</a:t>
            </a:r>
          </a:p>
          <a:p>
            <a:pPr marL="0" indent="0">
              <a:buFont typeface="Arial" charset="0"/>
              <a:buNone/>
              <a:defRPr/>
            </a:pPr>
            <a:r>
              <a:rPr lang="en-US" sz="2800" dirty="0" smtClean="0"/>
              <a:t>		Ordinary </a:t>
            </a:r>
            <a:r>
              <a:rPr lang="en-US" sz="2800" dirty="0"/>
              <a:t>Nearest Neighbor search</a:t>
            </a:r>
          </a:p>
          <a:p>
            <a:pPr>
              <a:defRPr/>
            </a:pPr>
            <a:r>
              <a:rPr lang="en-US" sz="2900" dirty="0" smtClean="0"/>
              <a:t>Two popular methods are:</a:t>
            </a:r>
          </a:p>
          <a:p>
            <a:pPr lvl="1">
              <a:defRPr/>
            </a:pPr>
            <a:r>
              <a:rPr lang="en-US" dirty="0" smtClean="0"/>
              <a:t> </a:t>
            </a:r>
            <a:r>
              <a:rPr lang="en-US" b="1" dirty="0" smtClean="0">
                <a:solidFill>
                  <a:srgbClr val="7030A0"/>
                </a:solidFill>
              </a:rPr>
              <a:t>KD-trees </a:t>
            </a:r>
            <a:r>
              <a:rPr lang="en-US" dirty="0" smtClean="0"/>
              <a:t>[</a:t>
            </a:r>
            <a:r>
              <a:rPr lang="en-US" dirty="0" err="1" smtClean="0"/>
              <a:t>Arya</a:t>
            </a:r>
            <a:r>
              <a:rPr lang="en-US" dirty="0" smtClean="0"/>
              <a:t> et al, 1998]</a:t>
            </a:r>
          </a:p>
          <a:p>
            <a:pPr lvl="1">
              <a:defRPr/>
            </a:pPr>
            <a:r>
              <a:rPr lang="en-US" dirty="0" smtClean="0"/>
              <a:t> </a:t>
            </a:r>
            <a:r>
              <a:rPr lang="en-US" b="1" dirty="0" smtClean="0">
                <a:solidFill>
                  <a:srgbClr val="7030A0"/>
                </a:solidFill>
              </a:rPr>
              <a:t>Locality Sensitive Hashing (LSH)</a:t>
            </a:r>
            <a:r>
              <a:rPr lang="en-US" dirty="0" smtClean="0"/>
              <a:t> [</a:t>
            </a:r>
            <a:r>
              <a:rPr lang="en-US" dirty="0" err="1" smtClean="0"/>
              <a:t>Indyk</a:t>
            </a:r>
            <a:r>
              <a:rPr lang="en-US" dirty="0" smtClean="0"/>
              <a:t> et al, 1998]</a:t>
            </a:r>
          </a:p>
          <a:p>
            <a:pPr>
              <a:defRPr/>
            </a:pPr>
            <a:r>
              <a:rPr lang="en-US" sz="2900" dirty="0"/>
              <a:t>These </a:t>
            </a:r>
            <a:r>
              <a:rPr lang="en-US" sz="2900" dirty="0" smtClean="0"/>
              <a:t>methods</a:t>
            </a:r>
            <a:endParaRPr lang="en-US" sz="2900" dirty="0"/>
          </a:p>
          <a:p>
            <a:pPr lvl="1">
              <a:defRPr/>
            </a:pPr>
            <a:r>
              <a:rPr lang="en-US" dirty="0" smtClean="0"/>
              <a:t>Can be very accurate</a:t>
            </a:r>
          </a:p>
          <a:p>
            <a:pPr lvl="1">
              <a:defRPr/>
            </a:pPr>
            <a:r>
              <a:rPr lang="en-US" dirty="0" smtClean="0"/>
              <a:t>Are relatively slow</a:t>
            </a:r>
            <a:endParaRPr lang="en-US" dirty="0"/>
          </a:p>
        </p:txBody>
      </p:sp>
    </p:spTree>
    <p:custDataLst>
      <p:tags r:id="rId1"/>
    </p:custDataLst>
  </p:cSld>
  <p:clrMapOvr>
    <a:masterClrMapping/>
  </p:clrMapOvr>
  <p:transition spd="slow" advTm="328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2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21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500"/>
                                  </p:stCondLst>
                                  <p:childTnLst>
                                    <p:set>
                                      <p:cBhvr>
                                        <p:cTn id="41" dur="1" fill="hold">
                                          <p:stCondLst>
                                            <p:cond delay="0"/>
                                          </p:stCondLst>
                                        </p:cTn>
                                        <p:tgtEl>
                                          <p:spTgt spid="36">
                                            <p:txEl>
                                              <p:pRg st="2" end="2"/>
                                            </p:txEl>
                                          </p:spTgt>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500"/>
                                  </p:stCondLst>
                                  <p:childTnLst>
                                    <p:set>
                                      <p:cBhvr>
                                        <p:cTn id="44" dur="1" fill="hold">
                                          <p:stCondLst>
                                            <p:cond delay="0"/>
                                          </p:stCondLst>
                                        </p:cTn>
                                        <p:tgtEl>
                                          <p:spTgt spid="36">
                                            <p:txEl>
                                              <p:pRg st="3" end="3"/>
                                            </p:txEl>
                                          </p:spTgt>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500"/>
                                  </p:stCondLst>
                                  <p:childTnLst>
                                    <p:set>
                                      <p:cBhvr>
                                        <p:cTn id="47"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1000"/>
                                  </p:stCondLst>
                                  <p:childTnLst>
                                    <p:set>
                                      <p:cBhvr>
                                        <p:cTn id="54" dur="1" fill="hold">
                                          <p:stCondLst>
                                            <p:cond delay="0"/>
                                          </p:stCondLst>
                                        </p:cTn>
                                        <p:tgtEl>
                                          <p:spTgt spid="36">
                                            <p:txEl>
                                              <p:pRg st="6" end="6"/>
                                            </p:txEl>
                                          </p:spTgt>
                                        </p:tgtEl>
                                        <p:attrNameLst>
                                          <p:attrName>style.visibility</p:attrName>
                                        </p:attrNameLst>
                                      </p:cBhvr>
                                      <p:to>
                                        <p:strVal val="visible"/>
                                      </p:to>
                                    </p:set>
                                  </p:childTnLst>
                                </p:cTn>
                              </p:par>
                            </p:childTnLst>
                          </p:cTn>
                        </p:par>
                        <p:par>
                          <p:cTn id="55" fill="hold">
                            <p:stCondLst>
                              <p:cond delay="1000"/>
                            </p:stCondLst>
                            <p:childTnLst>
                              <p:par>
                                <p:cTn id="56" presetID="1" presetClass="entr" presetSubtype="0" fill="hold" nodeType="afterEffect">
                                  <p:stCondLst>
                                    <p:cond delay="1000"/>
                                  </p:stCondLst>
                                  <p:childTnLst>
                                    <p:set>
                                      <p:cBhvr>
                                        <p:cTn id="57"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1" animBg="1"/>
      <p:bldP spid="9" grpId="1" animBg="1"/>
      <p:bldP spid="10" grpId="1" animBg="1"/>
      <p:bldP spid="11" grpId="1" animBg="1"/>
      <p:bldP spid="12" grpId="0" animBg="1"/>
      <p:bldP spid="13" grpId="1" animBg="1"/>
      <p:bldP spid="14" grpId="1" animBg="1"/>
      <p:bldP spid="15" grpId="1"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C:\dropbox\CSH\data\ImagePairsSmall\face2.jpg"/>
          <p:cNvPicPr>
            <a:picLocks noChangeAspect="1" noChangeArrowheads="1"/>
          </p:cNvPicPr>
          <p:nvPr/>
        </p:nvPicPr>
        <p:blipFill>
          <a:blip r:embed="rId4"/>
          <a:srcRect t="17537" b="4692"/>
          <a:stretch>
            <a:fillRect/>
          </a:stretch>
        </p:blipFill>
        <p:spPr bwMode="auto">
          <a:xfrm>
            <a:off x="4716463" y="1819275"/>
            <a:ext cx="4017962" cy="4705350"/>
          </a:xfrm>
          <a:prstGeom prst="rect">
            <a:avLst/>
          </a:prstGeom>
          <a:noFill/>
          <a:ln w="9525">
            <a:noFill/>
            <a:miter lim="800000"/>
            <a:headEnd/>
            <a:tailEnd/>
          </a:ln>
        </p:spPr>
      </p:pic>
      <p:sp>
        <p:nvSpPr>
          <p:cNvPr id="25602" name="Rectangle 2"/>
          <p:cNvSpPr>
            <a:spLocks noGrp="1"/>
          </p:cNvSpPr>
          <p:nvPr>
            <p:ph type="title"/>
          </p:nvPr>
        </p:nvSpPr>
        <p:spPr>
          <a:xfrm>
            <a:off x="457200" y="-26988"/>
            <a:ext cx="8229600" cy="1143001"/>
          </a:xfrm>
        </p:spPr>
        <p:txBody>
          <a:bodyPr/>
          <a:lstStyle/>
          <a:p>
            <a:pPr eaLnBrk="1" hangingPunct="1"/>
            <a:r>
              <a:rPr lang="en-US" smtClean="0"/>
              <a:t>Image Space</a:t>
            </a:r>
          </a:p>
        </p:txBody>
      </p:sp>
      <p:sp>
        <p:nvSpPr>
          <p:cNvPr id="33795" name="Rectangle 3"/>
          <p:cNvSpPr>
            <a:spLocks noGrp="1"/>
          </p:cNvSpPr>
          <p:nvPr>
            <p:ph type="body" idx="1"/>
          </p:nvPr>
        </p:nvSpPr>
        <p:spPr>
          <a:xfrm>
            <a:off x="250825" y="1196975"/>
            <a:ext cx="8229600" cy="531813"/>
          </a:xfrm>
        </p:spPr>
        <p:txBody>
          <a:bodyPr/>
          <a:lstStyle/>
          <a:p>
            <a:pPr eaLnBrk="1" hangingPunct="1"/>
            <a:r>
              <a:rPr lang="en-US" smtClean="0"/>
              <a:t>Based on </a:t>
            </a:r>
            <a:r>
              <a:rPr lang="en-US" u="sng" smtClean="0"/>
              <a:t>coherency</a:t>
            </a:r>
          </a:p>
        </p:txBody>
      </p:sp>
      <p:pic>
        <p:nvPicPr>
          <p:cNvPr id="25604" name="Picture 2" descr="C:\dropbox\CSH\data\ImagePairsSmall\face1.jpg"/>
          <p:cNvPicPr>
            <a:picLocks noChangeAspect="1" noChangeArrowheads="1"/>
          </p:cNvPicPr>
          <p:nvPr/>
        </p:nvPicPr>
        <p:blipFill>
          <a:blip r:embed="rId5"/>
          <a:srcRect t="17537" b="4692"/>
          <a:stretch>
            <a:fillRect/>
          </a:stretch>
        </p:blipFill>
        <p:spPr bwMode="auto">
          <a:xfrm>
            <a:off x="395288" y="1819275"/>
            <a:ext cx="4017962" cy="4705350"/>
          </a:xfrm>
          <a:prstGeom prst="rect">
            <a:avLst/>
          </a:prstGeom>
          <a:noFill/>
          <a:ln w="9525">
            <a:noFill/>
            <a:miter lim="800000"/>
            <a:headEnd/>
            <a:tailEnd/>
          </a:ln>
        </p:spPr>
      </p:pic>
      <p:sp>
        <p:nvSpPr>
          <p:cNvPr id="6" name="Rectangle 5"/>
          <p:cNvSpPr>
            <a:spLocks noChangeAspect="1"/>
          </p:cNvSpPr>
          <p:nvPr/>
        </p:nvSpPr>
        <p:spPr>
          <a:xfrm>
            <a:off x="1547813" y="4699000"/>
            <a:ext cx="647700" cy="647700"/>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a:spLocks noChangeAspect="1"/>
          </p:cNvSpPr>
          <p:nvPr/>
        </p:nvSpPr>
        <p:spPr>
          <a:xfrm>
            <a:off x="6540500" y="4427538"/>
            <a:ext cx="647700" cy="647700"/>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a:spLocks noChangeAspect="1"/>
          </p:cNvSpPr>
          <p:nvPr/>
        </p:nvSpPr>
        <p:spPr>
          <a:xfrm>
            <a:off x="1649413" y="4797425"/>
            <a:ext cx="647700" cy="6477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a:spLocks noChangeAspect="1"/>
          </p:cNvSpPr>
          <p:nvPr/>
        </p:nvSpPr>
        <p:spPr>
          <a:xfrm>
            <a:off x="6643688" y="4519613"/>
            <a:ext cx="647700" cy="6477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a:off x="323850" y="981075"/>
            <a:ext cx="84963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 name="Curved Connector 2"/>
          <p:cNvCxnSpPr>
            <a:stCxn id="12" idx="2"/>
            <a:endCxn id="14" idx="2"/>
          </p:cNvCxnSpPr>
          <p:nvPr/>
        </p:nvCxnSpPr>
        <p:spPr>
          <a:xfrm rot="5400000" flipH="1" flipV="1">
            <a:off x="4331495" y="2809081"/>
            <a:ext cx="277812" cy="4994275"/>
          </a:xfrm>
          <a:prstGeom prst="curvedConnector3">
            <a:avLst>
              <a:gd name="adj1" fmla="val -300806"/>
            </a:avLst>
          </a:prstGeom>
          <a:noFill/>
          <a:ln w="38100">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cxnSp>
    </p:spTree>
    <p:custDataLst>
      <p:tags r:id="rId1"/>
    </p:custDataLst>
  </p:cSld>
  <p:clrMapOvr>
    <a:masterClrMapping/>
  </p:clrMapOvr>
  <p:transition spd="slow" advTm="2537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4859338" y="3429000"/>
          <a:ext cx="3168650" cy="316865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5841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no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sp>
        <p:nvSpPr>
          <p:cNvPr id="17411" name="Rectangle 3"/>
          <p:cNvSpPr>
            <a:spLocks noGrp="1"/>
          </p:cNvSpPr>
          <p:nvPr>
            <p:ph type="body" idx="4294967295"/>
          </p:nvPr>
        </p:nvSpPr>
        <p:spPr>
          <a:xfrm>
            <a:off x="457200" y="1412875"/>
            <a:ext cx="8229600" cy="1757363"/>
          </a:xfrm>
        </p:spPr>
        <p:txBody>
          <a:bodyPr/>
          <a:lstStyle/>
          <a:p>
            <a:pPr eaLnBrk="1" hangingPunct="1">
              <a:defRPr/>
            </a:pPr>
            <a:r>
              <a:rPr lang="en-US" dirty="0" smtClean="0"/>
              <a:t>Each iteration, for each pixel:</a:t>
            </a:r>
          </a:p>
          <a:p>
            <a:pPr lvl="1" eaLnBrk="1" hangingPunct="1">
              <a:defRPr/>
            </a:pPr>
            <a:r>
              <a:rPr lang="en-US" dirty="0" smtClean="0"/>
              <a:t>Compare two kinds of candidates (patches):</a:t>
            </a:r>
          </a:p>
          <a:p>
            <a:pPr marL="457200" lvl="1" indent="0" eaLnBrk="1" hangingPunct="1">
              <a:buFont typeface="Arial" charset="0"/>
              <a:buNone/>
              <a:defRPr/>
            </a:pPr>
            <a:r>
              <a:rPr lang="en-US" dirty="0" smtClean="0"/>
              <a:t>1. </a:t>
            </a:r>
            <a:r>
              <a:rPr lang="en-US" dirty="0" smtClean="0">
                <a:solidFill>
                  <a:srgbClr val="6600CC"/>
                </a:solidFill>
              </a:rPr>
              <a:t>Randomly located </a:t>
            </a:r>
            <a:r>
              <a:rPr lang="en-US" dirty="0">
                <a:solidFill>
                  <a:srgbClr val="6600CC"/>
                </a:solidFill>
              </a:rPr>
              <a:t>patches </a:t>
            </a:r>
            <a:r>
              <a:rPr lang="en-US" sz="2400" dirty="0">
                <a:solidFill>
                  <a:prstClr val="black"/>
                </a:solidFill>
              </a:rPr>
              <a:t>(with probability that 	drops exponentially with distance from current match)</a:t>
            </a:r>
          </a:p>
          <a:p>
            <a:pPr marL="457200" lvl="1" indent="0" eaLnBrk="1" hangingPunct="1">
              <a:buFont typeface="Arial" charset="0"/>
              <a:buNone/>
              <a:defRPr/>
            </a:pPr>
            <a:endParaRPr lang="en-US" dirty="0">
              <a:solidFill>
                <a:srgbClr val="6600CC"/>
              </a:solidFill>
            </a:endParaRPr>
          </a:p>
        </p:txBody>
      </p:sp>
      <p:graphicFrame>
        <p:nvGraphicFramePr>
          <p:cNvPr id="4" name="Table 3"/>
          <p:cNvGraphicFramePr>
            <a:graphicFrameLocks noGrp="1"/>
          </p:cNvGraphicFramePr>
          <p:nvPr/>
        </p:nvGraphicFramePr>
        <p:xfrm>
          <a:off x="1116013" y="3429000"/>
          <a:ext cx="3168650" cy="316865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5841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solidFill>
                      <a:srgbClr val="FF0000"/>
                    </a:solid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graphicFrame>
        <p:nvGraphicFramePr>
          <p:cNvPr id="172521" name="Group 489"/>
          <p:cNvGraphicFramePr>
            <a:graphicFrameLocks noGrp="1"/>
          </p:cNvGraphicFramePr>
          <p:nvPr/>
        </p:nvGraphicFramePr>
        <p:xfrm>
          <a:off x="4859338" y="3429000"/>
          <a:ext cx="3168650" cy="3168650"/>
        </p:xfrm>
        <a:graphic>
          <a:graphicData uri="http://schemas.openxmlformats.org/drawingml/2006/table">
            <a:tbl>
              <a:tblPr/>
              <a:tblGrid>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tblGrid>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sz="100" b="0" i="0" u="none" strike="noStrike" cap="none" normalizeH="0" baseline="0" dirty="0" smtClean="0">
                          <a:ln>
                            <a:noFill/>
                          </a:ln>
                          <a:solidFill>
                            <a:schemeClr val="tx1"/>
                          </a:solidFill>
                          <a:effectLst/>
                          <a:latin typeface="Calibri" pitchFamily="34" charset="0"/>
                          <a:cs typeface="Arial" charset="0"/>
                        </a:rPr>
                        <a:t>     </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dirty="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dirty="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13" name="Straight Arrow Connector 12"/>
          <p:cNvCxnSpPr>
            <a:stCxn id="12" idx="3"/>
          </p:cNvCxnSpPr>
          <p:nvPr/>
        </p:nvCxnSpPr>
        <p:spPr>
          <a:xfrm flipV="1">
            <a:off x="5300663" y="5229225"/>
            <a:ext cx="744537" cy="3079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68538" y="4076700"/>
            <a:ext cx="1008062" cy="1081088"/>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graphicFrame>
        <p:nvGraphicFramePr>
          <p:cNvPr id="6" name="Table 5"/>
          <p:cNvGraphicFramePr>
            <a:graphicFrameLocks noGrp="1"/>
          </p:cNvGraphicFramePr>
          <p:nvPr/>
        </p:nvGraphicFramePr>
        <p:xfrm>
          <a:off x="4859338" y="3429000"/>
          <a:ext cx="3168650" cy="3168650"/>
        </p:xfrm>
        <a:graphic>
          <a:graphicData uri="http://schemas.openxmlformats.org/drawingml/2006/table">
            <a:tbl>
              <a:tblPr/>
              <a:tblGrid>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gridCol w="144030"/>
              </a:tblGrid>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dirty="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dirty="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33"/>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dirty="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33"/>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33"/>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33"/>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33"/>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33"/>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0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dirty="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 name="Rounded Rectangle 11"/>
          <p:cNvSpPr/>
          <p:nvPr/>
        </p:nvSpPr>
        <p:spPr>
          <a:xfrm>
            <a:off x="3524250" y="5346700"/>
            <a:ext cx="1776413" cy="381000"/>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a:defRPr/>
            </a:pPr>
            <a:r>
              <a:rPr lang="en-US" sz="2000" dirty="0">
                <a:solidFill>
                  <a:schemeClr val="tx1"/>
                </a:solidFill>
              </a:rPr>
              <a:t>current match</a:t>
            </a:r>
          </a:p>
        </p:txBody>
      </p:sp>
      <p:grpSp>
        <p:nvGrpSpPr>
          <p:cNvPr id="3" name="Group 2"/>
          <p:cNvGrpSpPr>
            <a:grpSpLocks/>
          </p:cNvGrpSpPr>
          <p:nvPr/>
        </p:nvGrpSpPr>
        <p:grpSpPr bwMode="auto">
          <a:xfrm>
            <a:off x="3644900" y="2789238"/>
            <a:ext cx="4895850" cy="4860925"/>
            <a:chOff x="3644522" y="2789554"/>
            <a:chExt cx="4896000" cy="4860000"/>
          </a:xfrm>
        </p:grpSpPr>
        <p:sp>
          <p:nvSpPr>
            <p:cNvPr id="2" name="Oval 1"/>
            <p:cNvSpPr/>
            <p:nvPr/>
          </p:nvSpPr>
          <p:spPr>
            <a:xfrm>
              <a:off x="5868678" y="5022741"/>
              <a:ext cx="431813" cy="43330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5689285" y="4851324"/>
              <a:ext cx="792187" cy="792012"/>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5203495" y="4348182"/>
              <a:ext cx="1798693" cy="1799882"/>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5479728" y="4652924"/>
              <a:ext cx="1224001" cy="122372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4716118" y="3878372"/>
              <a:ext cx="2736934" cy="273632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3644522" y="2789554"/>
              <a:ext cx="4896000" cy="486000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19"/>
          <p:cNvGrpSpPr>
            <a:grpSpLocks/>
          </p:cNvGrpSpPr>
          <p:nvPr/>
        </p:nvGrpSpPr>
        <p:grpSpPr bwMode="auto">
          <a:xfrm>
            <a:off x="6453188" y="3773488"/>
            <a:ext cx="2016125" cy="2555875"/>
            <a:chOff x="6443663" y="3789363"/>
            <a:chExt cx="2016125" cy="2555875"/>
          </a:xfrm>
        </p:grpSpPr>
        <p:sp>
          <p:nvSpPr>
            <p:cNvPr id="21" name="Rounded Rectangle 20"/>
            <p:cNvSpPr/>
            <p:nvPr/>
          </p:nvSpPr>
          <p:spPr>
            <a:xfrm>
              <a:off x="7056438" y="5964238"/>
              <a:ext cx="1403350" cy="381000"/>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a:defRPr/>
              </a:pPr>
              <a:r>
                <a:rPr lang="en-US" sz="2000" dirty="0">
                  <a:solidFill>
                    <a:schemeClr val="tx1"/>
                  </a:solidFill>
                </a:rPr>
                <a:t>candidates</a:t>
              </a:r>
            </a:p>
          </p:txBody>
        </p:sp>
        <p:cxnSp>
          <p:nvCxnSpPr>
            <p:cNvPr id="22" name="Straight Arrow Connector 21"/>
            <p:cNvCxnSpPr>
              <a:stCxn id="21" idx="0"/>
            </p:cNvCxnSpPr>
            <p:nvPr/>
          </p:nvCxnSpPr>
          <p:spPr>
            <a:xfrm flipH="1" flipV="1">
              <a:off x="6443663" y="5229225"/>
              <a:ext cx="1314450" cy="7350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1" idx="0"/>
            </p:cNvCxnSpPr>
            <p:nvPr/>
          </p:nvCxnSpPr>
          <p:spPr>
            <a:xfrm flipV="1">
              <a:off x="7758113" y="3789363"/>
              <a:ext cx="42862" cy="21748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1"/>
            </p:cNvCxnSpPr>
            <p:nvPr/>
          </p:nvCxnSpPr>
          <p:spPr>
            <a:xfrm flipH="1">
              <a:off x="6588125" y="6154738"/>
              <a:ext cx="468313" cy="190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2411" name="Rectangle 2"/>
          <p:cNvSpPr txBox="1">
            <a:spLocks/>
          </p:cNvSpPr>
          <p:nvPr/>
        </p:nvSpPr>
        <p:spPr bwMode="auto">
          <a:xfrm>
            <a:off x="457200" y="188913"/>
            <a:ext cx="8229600" cy="1143000"/>
          </a:xfrm>
          <a:prstGeom prst="rect">
            <a:avLst/>
          </a:prstGeom>
          <a:noFill/>
          <a:ln w="9525">
            <a:noFill/>
            <a:miter lim="800000"/>
            <a:headEnd/>
            <a:tailEnd/>
          </a:ln>
        </p:spPr>
        <p:txBody>
          <a:bodyPr/>
          <a:lstStyle/>
          <a:p>
            <a:pPr algn="ctr" rtl="0"/>
            <a:r>
              <a:rPr lang="en-US" sz="4000">
                <a:latin typeface="Calibri" pitchFamily="34" charset="0"/>
              </a:rPr>
              <a:t>Image Space - </a:t>
            </a:r>
            <a:r>
              <a:rPr lang="en-US" sz="3200">
                <a:latin typeface="Calibri" pitchFamily="34" charset="0"/>
              </a:rPr>
              <a:t>the </a:t>
            </a:r>
            <a:r>
              <a:rPr lang="en-US" sz="3200">
                <a:solidFill>
                  <a:srgbClr val="0070C0"/>
                </a:solidFill>
                <a:latin typeface="Calibri" pitchFamily="34" charset="0"/>
              </a:rPr>
              <a:t>PatchMatch</a:t>
            </a:r>
            <a:r>
              <a:rPr lang="en-US" sz="3200">
                <a:latin typeface="Calibri" pitchFamily="34" charset="0"/>
              </a:rPr>
              <a:t> algorithm</a:t>
            </a:r>
            <a:r>
              <a:rPr lang="en-US" sz="4000">
                <a:latin typeface="Calibri" pitchFamily="34" charset="0"/>
              </a:rPr>
              <a:t> </a:t>
            </a:r>
            <a:r>
              <a:rPr lang="en-US" sz="2800">
                <a:latin typeface="Calibri" pitchFamily="34" charset="0"/>
              </a:rPr>
              <a:t>[Barnes et al, SIGRAPH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25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nvGraphicFramePr>
        <p:xfrm>
          <a:off x="1116013" y="3429000"/>
          <a:ext cx="3168650" cy="316865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5841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solidFill>
                      <a:srgbClr val="FF0000"/>
                    </a:solid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graphicFrame>
        <p:nvGraphicFramePr>
          <p:cNvPr id="14" name="Table 13"/>
          <p:cNvGraphicFramePr>
            <a:graphicFrameLocks noGrp="1"/>
          </p:cNvGraphicFramePr>
          <p:nvPr/>
        </p:nvGraphicFramePr>
        <p:xfrm>
          <a:off x="4859338" y="3425825"/>
          <a:ext cx="3168650" cy="316865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5841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noFill/>
                  </a:tcPr>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sp>
        <p:nvSpPr>
          <p:cNvPr id="17411" name="Rectangle 3"/>
          <p:cNvSpPr>
            <a:spLocks noGrp="1"/>
          </p:cNvSpPr>
          <p:nvPr>
            <p:ph type="body" idx="4294967295"/>
          </p:nvPr>
        </p:nvSpPr>
        <p:spPr>
          <a:xfrm>
            <a:off x="457200" y="1412875"/>
            <a:ext cx="8229600" cy="1757363"/>
          </a:xfrm>
        </p:spPr>
        <p:txBody>
          <a:bodyPr/>
          <a:lstStyle/>
          <a:p>
            <a:pPr eaLnBrk="1" hangingPunct="1">
              <a:defRPr/>
            </a:pPr>
            <a:r>
              <a:rPr lang="en-US" dirty="0" smtClean="0"/>
              <a:t>Each iteration, for each pixel:</a:t>
            </a:r>
          </a:p>
          <a:p>
            <a:pPr lvl="1" eaLnBrk="1" hangingPunct="1">
              <a:defRPr/>
            </a:pPr>
            <a:r>
              <a:rPr lang="en-US" dirty="0" smtClean="0"/>
              <a:t>Compare two kinds of candidates (patches):</a:t>
            </a:r>
          </a:p>
          <a:p>
            <a:pPr marL="457200" lvl="1" indent="0" eaLnBrk="1" hangingPunct="1">
              <a:buFont typeface="Arial" charset="0"/>
              <a:buNone/>
              <a:defRPr/>
            </a:pPr>
            <a:r>
              <a:rPr lang="en-US" dirty="0" smtClean="0"/>
              <a:t>2. </a:t>
            </a:r>
            <a:r>
              <a:rPr lang="en-US" dirty="0" smtClean="0">
                <a:solidFill>
                  <a:srgbClr val="6600CC"/>
                </a:solidFill>
              </a:rPr>
              <a:t>Propagated neighbor’s matches</a:t>
            </a:r>
            <a:endParaRPr lang="en-US" dirty="0"/>
          </a:p>
          <a:p>
            <a:pPr marL="457200" lvl="1" indent="0" eaLnBrk="1" hangingPunct="1">
              <a:buFont typeface="Arial" charset="0"/>
              <a:buNone/>
              <a:defRPr/>
            </a:pPr>
            <a:endParaRPr lang="en-US" dirty="0" smtClean="0">
              <a:solidFill>
                <a:srgbClr val="6600CC"/>
              </a:solidFill>
            </a:endParaRPr>
          </a:p>
          <a:p>
            <a:pPr marL="971550" lvl="1" indent="-514350" eaLnBrk="1" hangingPunct="1">
              <a:buFont typeface="+mj-lt"/>
              <a:buAutoNum type="arabicPeriod"/>
              <a:defRPr/>
            </a:pPr>
            <a:endParaRPr lang="he-IL" dirty="0" smtClean="0"/>
          </a:p>
        </p:txBody>
      </p:sp>
      <p:graphicFrame>
        <p:nvGraphicFramePr>
          <p:cNvPr id="4" name="Table 3"/>
          <p:cNvGraphicFramePr>
            <a:graphicFrameLocks noGrp="1"/>
          </p:cNvGraphicFramePr>
          <p:nvPr/>
        </p:nvGraphicFramePr>
        <p:xfrm>
          <a:off x="1116013" y="3429000"/>
          <a:ext cx="3168650" cy="316865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5841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no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solidFill>
                      <a:schemeClr val="tx1"/>
                    </a:solidFill>
                  </a:tcPr>
                </a:tc>
                <a:tc>
                  <a:txBody>
                    <a:bodyPr/>
                    <a:lstStyle/>
                    <a:p>
                      <a:endParaRPr lang="en-US" sz="100" dirty="0"/>
                    </a:p>
                  </a:txBody>
                  <a:tcPr marL="0" marR="0" marT="0" marB="0">
                    <a:solidFill>
                      <a:srgbClr val="FF0000"/>
                    </a:solid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sp>
        <p:nvSpPr>
          <p:cNvPr id="16" name="Rounded Rectangle 15"/>
          <p:cNvSpPr/>
          <p:nvPr/>
        </p:nvSpPr>
        <p:spPr>
          <a:xfrm>
            <a:off x="2700338" y="5732463"/>
            <a:ext cx="1911350" cy="722312"/>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rtl="0">
              <a:defRPr/>
            </a:pPr>
            <a:r>
              <a:rPr lang="en-US" sz="2000" dirty="0">
                <a:solidFill>
                  <a:schemeClr val="tx1"/>
                </a:solidFill>
              </a:rPr>
              <a:t>current  match of left neighbor</a:t>
            </a:r>
          </a:p>
        </p:txBody>
      </p:sp>
      <p:cxnSp>
        <p:nvCxnSpPr>
          <p:cNvPr id="17" name="Straight Arrow Connector 16"/>
          <p:cNvCxnSpPr/>
          <p:nvPr/>
        </p:nvCxnSpPr>
        <p:spPr>
          <a:xfrm flipV="1">
            <a:off x="4610100" y="5734050"/>
            <a:ext cx="968375" cy="3603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395288" y="4602163"/>
            <a:ext cx="1624012" cy="379412"/>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a:defRPr/>
            </a:pPr>
            <a:r>
              <a:rPr lang="en-US" sz="2000" dirty="0">
                <a:solidFill>
                  <a:schemeClr val="tx1"/>
                </a:solidFill>
              </a:rPr>
              <a:t>left neighbor</a:t>
            </a:r>
          </a:p>
        </p:txBody>
      </p:sp>
      <p:cxnSp>
        <p:nvCxnSpPr>
          <p:cNvPr id="26" name="Straight Arrow Connector 25"/>
          <p:cNvCxnSpPr>
            <a:stCxn id="25" idx="3"/>
          </p:cNvCxnSpPr>
          <p:nvPr/>
        </p:nvCxnSpPr>
        <p:spPr>
          <a:xfrm flipV="1">
            <a:off x="2019300" y="4225925"/>
            <a:ext cx="176213" cy="5651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nvGraphicFramePr>
        <p:xfrm>
          <a:off x="4859338" y="3429000"/>
          <a:ext cx="3168650" cy="316865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5841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no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no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no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solidFill>
                      <a:schemeClr val="tx1"/>
                    </a:solidFill>
                  </a:tcPr>
                </a:tc>
                <a:tc>
                  <a:txBody>
                    <a:bodyPr/>
                    <a:lstStyle/>
                    <a:p>
                      <a:endParaRPr lang="en-US" sz="100" dirty="0"/>
                    </a:p>
                  </a:txBody>
                  <a:tcPr marL="0" marR="0" marT="0" marB="0">
                    <a:no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graphicFrame>
        <p:nvGraphicFramePr>
          <p:cNvPr id="2" name="Table 10"/>
          <p:cNvGraphicFramePr>
            <a:graphicFrameLocks noGrp="1"/>
          </p:cNvGraphicFramePr>
          <p:nvPr/>
        </p:nvGraphicFramePr>
        <p:xfrm>
          <a:off x="4854575" y="3424238"/>
          <a:ext cx="3168650" cy="3168650"/>
        </p:xfrm>
        <a:graphic>
          <a:graphicData uri="http://schemas.openxmlformats.org/drawingml/2006/table">
            <a:tbl>
              <a:tblPr/>
              <a:tblGrid>
                <a:gridCol w="144462"/>
                <a:gridCol w="144463"/>
                <a:gridCol w="144462"/>
                <a:gridCol w="142875"/>
                <a:gridCol w="144463"/>
                <a:gridCol w="144462"/>
                <a:gridCol w="142875"/>
                <a:gridCol w="144463"/>
                <a:gridCol w="144462"/>
                <a:gridCol w="144463"/>
                <a:gridCol w="142875"/>
                <a:gridCol w="144462"/>
                <a:gridCol w="144463"/>
                <a:gridCol w="144462"/>
                <a:gridCol w="142875"/>
                <a:gridCol w="144463"/>
                <a:gridCol w="144462"/>
                <a:gridCol w="142875"/>
                <a:gridCol w="144463"/>
                <a:gridCol w="144462"/>
                <a:gridCol w="144463"/>
                <a:gridCol w="142875"/>
              </a:tblGrid>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163">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163">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163">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33"/>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163">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he-IL" sz="100" b="0" i="0" u="none" strike="noStrike" cap="none" normalizeH="0" baseline="0" dirty="0" smtClean="0">
                        <a:ln>
                          <a:noFill/>
                        </a:ln>
                        <a:solidFill>
                          <a:schemeClr val="tx1"/>
                        </a:solidFill>
                        <a:effectLst/>
                        <a:latin typeface="Calibri" pitchFamily="34"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21" name="Straight Arrow Connector 20"/>
          <p:cNvCxnSpPr/>
          <p:nvPr/>
        </p:nvCxnSpPr>
        <p:spPr>
          <a:xfrm flipH="1" flipV="1">
            <a:off x="5868988" y="5732463"/>
            <a:ext cx="1187450" cy="422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7054850" y="5964238"/>
            <a:ext cx="1403350" cy="381000"/>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a:defRPr/>
            </a:pPr>
            <a:r>
              <a:rPr lang="en-US" sz="2000" dirty="0">
                <a:solidFill>
                  <a:schemeClr val="tx1"/>
                </a:solidFill>
              </a:rPr>
              <a:t>candidate</a:t>
            </a:r>
          </a:p>
        </p:txBody>
      </p:sp>
      <p:sp>
        <p:nvSpPr>
          <p:cNvPr id="193921" name="Rectangle 2"/>
          <p:cNvSpPr txBox="1">
            <a:spLocks/>
          </p:cNvSpPr>
          <p:nvPr/>
        </p:nvSpPr>
        <p:spPr bwMode="auto">
          <a:xfrm>
            <a:off x="457200" y="188913"/>
            <a:ext cx="8229600" cy="1143000"/>
          </a:xfrm>
          <a:prstGeom prst="rect">
            <a:avLst/>
          </a:prstGeom>
          <a:noFill/>
          <a:ln w="9525">
            <a:noFill/>
            <a:miter lim="800000"/>
            <a:headEnd/>
            <a:tailEnd/>
          </a:ln>
        </p:spPr>
        <p:txBody>
          <a:bodyPr/>
          <a:lstStyle/>
          <a:p>
            <a:pPr algn="ctr" rtl="0"/>
            <a:r>
              <a:rPr lang="en-US" sz="4000">
                <a:latin typeface="Calibri" pitchFamily="34" charset="0"/>
              </a:rPr>
              <a:t>Image Space - </a:t>
            </a:r>
            <a:r>
              <a:rPr lang="en-US" sz="3200">
                <a:latin typeface="Calibri" pitchFamily="34" charset="0"/>
              </a:rPr>
              <a:t>the </a:t>
            </a:r>
            <a:r>
              <a:rPr lang="en-US" sz="3200">
                <a:solidFill>
                  <a:srgbClr val="0070C0"/>
                </a:solidFill>
                <a:latin typeface="Calibri" pitchFamily="34" charset="0"/>
              </a:rPr>
              <a:t>PatchMatch</a:t>
            </a:r>
            <a:r>
              <a:rPr lang="en-US" sz="3200">
                <a:latin typeface="Calibri" pitchFamily="34" charset="0"/>
              </a:rPr>
              <a:t> algorithm</a:t>
            </a:r>
            <a:r>
              <a:rPr lang="en-US" sz="4000">
                <a:latin typeface="Calibri" pitchFamily="34" charset="0"/>
              </a:rPr>
              <a:t> </a:t>
            </a:r>
            <a:r>
              <a:rPr lang="en-US" sz="2800">
                <a:latin typeface="Calibri" pitchFamily="34" charset="0"/>
              </a:rPr>
              <a:t>[Barnes et al, SIGRAPH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p:cNvSpPr>
          <p:nvPr>
            <p:ph type="body" idx="4294967295"/>
          </p:nvPr>
        </p:nvSpPr>
        <p:spPr>
          <a:xfrm>
            <a:off x="457200" y="1412875"/>
            <a:ext cx="8229600" cy="1757363"/>
          </a:xfrm>
        </p:spPr>
        <p:txBody>
          <a:bodyPr/>
          <a:lstStyle/>
          <a:p>
            <a:pPr eaLnBrk="1" hangingPunct="1">
              <a:defRPr/>
            </a:pPr>
            <a:r>
              <a:rPr lang="en-US" dirty="0" smtClean="0"/>
              <a:t>Each iteration, for each pixel:</a:t>
            </a:r>
          </a:p>
          <a:p>
            <a:pPr lvl="1" eaLnBrk="1" hangingPunct="1">
              <a:defRPr/>
            </a:pPr>
            <a:r>
              <a:rPr lang="en-US" dirty="0" smtClean="0"/>
              <a:t>Compare two kinds of candidates (patches):</a:t>
            </a:r>
          </a:p>
          <a:p>
            <a:pPr marL="457200" lvl="1" indent="0" eaLnBrk="1" hangingPunct="1">
              <a:buFont typeface="Arial" charset="0"/>
              <a:buNone/>
              <a:defRPr/>
            </a:pPr>
            <a:r>
              <a:rPr lang="en-US" dirty="0" smtClean="0"/>
              <a:t>2. </a:t>
            </a:r>
            <a:r>
              <a:rPr lang="en-US" dirty="0" smtClean="0">
                <a:solidFill>
                  <a:srgbClr val="6600CC"/>
                </a:solidFill>
              </a:rPr>
              <a:t>Propagated neighbor’s matches</a:t>
            </a:r>
          </a:p>
          <a:p>
            <a:pPr marL="971550" lvl="1" indent="-514350" eaLnBrk="1" hangingPunct="1">
              <a:buFont typeface="+mj-lt"/>
              <a:buAutoNum type="arabicPeriod"/>
              <a:defRPr/>
            </a:pPr>
            <a:endParaRPr lang="he-IL" dirty="0" smtClean="0"/>
          </a:p>
        </p:txBody>
      </p:sp>
      <p:graphicFrame>
        <p:nvGraphicFramePr>
          <p:cNvPr id="4" name="Table 3"/>
          <p:cNvGraphicFramePr>
            <a:graphicFrameLocks noGrp="1"/>
          </p:cNvGraphicFramePr>
          <p:nvPr/>
        </p:nvGraphicFramePr>
        <p:xfrm>
          <a:off x="1116013" y="3429000"/>
          <a:ext cx="3168650" cy="316865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5841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solidFill>
                      <a:schemeClr val="tx1"/>
                    </a:solid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solidFill>
                      <a:schemeClr val="tx1"/>
                    </a:solidFill>
                  </a:tcPr>
                </a:tc>
                <a:tc>
                  <a:txBody>
                    <a:bodyPr/>
                    <a:lstStyle/>
                    <a:p>
                      <a:endParaRPr lang="en-US" sz="100" dirty="0"/>
                    </a:p>
                  </a:txBody>
                  <a:tcPr marL="0" marR="0" marT="0" marB="0">
                    <a:solidFill>
                      <a:srgbClr val="FF0000"/>
                    </a:solid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graphicFrame>
        <p:nvGraphicFramePr>
          <p:cNvPr id="11" name="Table 10"/>
          <p:cNvGraphicFramePr>
            <a:graphicFrameLocks noGrp="1"/>
          </p:cNvGraphicFramePr>
          <p:nvPr/>
        </p:nvGraphicFramePr>
        <p:xfrm>
          <a:off x="4859338" y="3429000"/>
          <a:ext cx="3168650" cy="3168650"/>
        </p:xfrm>
        <a:graphic>
          <a:graphicData uri="http://schemas.openxmlformats.org/drawingml/2006/table">
            <a:tbl>
              <a:tblPr>
                <a:tableStyleId>{616DA210-FB5B-4158-B5E0-FEB733F419BA}</a:tableStyleId>
              </a:tblPr>
              <a:tblGrid>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gridCol w="144017"/>
              </a:tblGrid>
              <a:tr h="158418">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no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solidFill>
                      <a:schemeClr val="tx1"/>
                    </a:solid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solidFill>
                      <a:srgbClr val="99FF33"/>
                    </a:solid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solidFill>
                      <a:schemeClr val="tx1"/>
                    </a:solidFill>
                  </a:tcPr>
                </a:tc>
                <a:tc>
                  <a:txBody>
                    <a:bodyPr/>
                    <a:lstStyle/>
                    <a:p>
                      <a:endParaRPr lang="en-US" sz="100" dirty="0"/>
                    </a:p>
                  </a:txBody>
                  <a:tcPr marL="0" marR="0" marT="0" marB="0">
                    <a:solidFill>
                      <a:srgbClr val="99FF33"/>
                    </a:solidFill>
                  </a:tcPr>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r>
              <a:tr h="158418">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c>
                  <a:txBody>
                    <a:bodyPr/>
                    <a:lstStyle/>
                    <a:p>
                      <a:endParaRPr lang="en-US" sz="100" dirty="0"/>
                    </a:p>
                  </a:txBody>
                  <a:tcPr marL="0" marR="0" marT="0" marB="0"/>
                </a:tc>
              </a:tr>
            </a:tbl>
          </a:graphicData>
        </a:graphic>
      </p:graphicFrame>
      <p:sp>
        <p:nvSpPr>
          <p:cNvPr id="12" name="Rounded Rectangle 11"/>
          <p:cNvSpPr/>
          <p:nvPr/>
        </p:nvSpPr>
        <p:spPr>
          <a:xfrm>
            <a:off x="3995738" y="3284538"/>
            <a:ext cx="1911350" cy="722312"/>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a:defRPr/>
            </a:pPr>
            <a:r>
              <a:rPr lang="en-US" sz="2000" dirty="0">
                <a:solidFill>
                  <a:schemeClr val="tx1"/>
                </a:solidFill>
              </a:rPr>
              <a:t>current  match of top neighbor</a:t>
            </a:r>
          </a:p>
        </p:txBody>
      </p:sp>
      <p:cxnSp>
        <p:nvCxnSpPr>
          <p:cNvPr id="13" name="Straight Arrow Connector 12"/>
          <p:cNvCxnSpPr>
            <a:stCxn id="12" idx="3"/>
          </p:cNvCxnSpPr>
          <p:nvPr/>
        </p:nvCxnSpPr>
        <p:spPr>
          <a:xfrm>
            <a:off x="5907088" y="3644900"/>
            <a:ext cx="968375" cy="7207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700338" y="5732463"/>
            <a:ext cx="1911350" cy="722312"/>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rtl="0">
              <a:defRPr/>
            </a:pPr>
            <a:r>
              <a:rPr lang="en-US" sz="2000" dirty="0">
                <a:solidFill>
                  <a:schemeClr val="tx1"/>
                </a:solidFill>
              </a:rPr>
              <a:t>current  match of left neighbor</a:t>
            </a:r>
          </a:p>
        </p:txBody>
      </p:sp>
      <p:cxnSp>
        <p:nvCxnSpPr>
          <p:cNvPr id="17" name="Straight Arrow Connector 16"/>
          <p:cNvCxnSpPr>
            <a:stCxn id="16" idx="3"/>
          </p:cNvCxnSpPr>
          <p:nvPr/>
        </p:nvCxnSpPr>
        <p:spPr>
          <a:xfrm flipV="1">
            <a:off x="4611688" y="5734050"/>
            <a:ext cx="968375" cy="3603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7056438" y="5964238"/>
            <a:ext cx="1403350" cy="381000"/>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a:defRPr/>
            </a:pPr>
            <a:r>
              <a:rPr lang="en-US" sz="2000" dirty="0">
                <a:solidFill>
                  <a:schemeClr val="tx1"/>
                </a:solidFill>
              </a:rPr>
              <a:t>candidates</a:t>
            </a:r>
          </a:p>
        </p:txBody>
      </p:sp>
      <p:cxnSp>
        <p:nvCxnSpPr>
          <p:cNvPr id="20" name="Straight Arrow Connector 19"/>
          <p:cNvCxnSpPr>
            <a:stCxn id="19" idx="0"/>
          </p:cNvCxnSpPr>
          <p:nvPr/>
        </p:nvCxnSpPr>
        <p:spPr>
          <a:xfrm flipH="1" flipV="1">
            <a:off x="6948488" y="4724400"/>
            <a:ext cx="809625" cy="12398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870575" y="5732463"/>
            <a:ext cx="1187450" cy="422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395288" y="4602163"/>
            <a:ext cx="1624012" cy="379412"/>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a:defRPr/>
            </a:pPr>
            <a:r>
              <a:rPr lang="en-US" sz="2000" dirty="0">
                <a:solidFill>
                  <a:schemeClr val="tx1"/>
                </a:solidFill>
              </a:rPr>
              <a:t>left neighbor</a:t>
            </a:r>
          </a:p>
        </p:txBody>
      </p:sp>
      <p:cxnSp>
        <p:nvCxnSpPr>
          <p:cNvPr id="26" name="Straight Arrow Connector 25"/>
          <p:cNvCxnSpPr>
            <a:stCxn id="25" idx="3"/>
          </p:cNvCxnSpPr>
          <p:nvPr/>
        </p:nvCxnSpPr>
        <p:spPr>
          <a:xfrm flipV="1">
            <a:off x="2019300" y="4225925"/>
            <a:ext cx="176213" cy="5651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95288" y="3346450"/>
            <a:ext cx="1624012" cy="379413"/>
          </a:xfrm>
          <a:prstGeom prst="roundRect">
            <a:avLst/>
          </a:prstGeom>
          <a:solidFill>
            <a:schemeClr val="bg1">
              <a:lumMod val="85000"/>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18000" anchor="ctr">
            <a:spAutoFit/>
          </a:bodyPr>
          <a:lstStyle/>
          <a:p>
            <a:pPr algn="ctr" rtl="0">
              <a:defRPr/>
            </a:pPr>
            <a:r>
              <a:rPr lang="en-US" sz="2000" dirty="0">
                <a:solidFill>
                  <a:schemeClr val="tx1"/>
                </a:solidFill>
              </a:rPr>
              <a:t>top neighbor</a:t>
            </a:r>
          </a:p>
        </p:txBody>
      </p:sp>
      <p:cxnSp>
        <p:nvCxnSpPr>
          <p:cNvPr id="31" name="Straight Arrow Connector 30"/>
          <p:cNvCxnSpPr>
            <a:stCxn id="30" idx="3"/>
          </p:cNvCxnSpPr>
          <p:nvPr/>
        </p:nvCxnSpPr>
        <p:spPr>
          <a:xfrm>
            <a:off x="2019300" y="3536950"/>
            <a:ext cx="249238" cy="3238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27" name="Rectangle 2"/>
          <p:cNvSpPr txBox="1">
            <a:spLocks/>
          </p:cNvSpPr>
          <p:nvPr/>
        </p:nvSpPr>
        <p:spPr bwMode="auto">
          <a:xfrm>
            <a:off x="457200" y="188913"/>
            <a:ext cx="8229600" cy="1143000"/>
          </a:xfrm>
          <a:prstGeom prst="rect">
            <a:avLst/>
          </a:prstGeom>
          <a:noFill/>
          <a:ln w="9525">
            <a:noFill/>
            <a:miter lim="800000"/>
            <a:headEnd/>
            <a:tailEnd/>
          </a:ln>
        </p:spPr>
        <p:txBody>
          <a:bodyPr/>
          <a:lstStyle/>
          <a:p>
            <a:pPr algn="ctr" rtl="0"/>
            <a:r>
              <a:rPr lang="en-US" sz="4000">
                <a:latin typeface="Calibri" pitchFamily="34" charset="0"/>
              </a:rPr>
              <a:t>Image Space - </a:t>
            </a:r>
            <a:r>
              <a:rPr lang="en-US" sz="3200">
                <a:latin typeface="Calibri" pitchFamily="34" charset="0"/>
              </a:rPr>
              <a:t>the </a:t>
            </a:r>
            <a:r>
              <a:rPr lang="en-US" sz="3200">
                <a:solidFill>
                  <a:srgbClr val="0070C0"/>
                </a:solidFill>
                <a:latin typeface="Calibri" pitchFamily="34" charset="0"/>
              </a:rPr>
              <a:t>PatchMatch</a:t>
            </a:r>
            <a:r>
              <a:rPr lang="en-US" sz="3200">
                <a:latin typeface="Calibri" pitchFamily="34" charset="0"/>
              </a:rPr>
              <a:t> algorithm</a:t>
            </a:r>
            <a:r>
              <a:rPr lang="en-US" sz="4000">
                <a:latin typeface="Calibri" pitchFamily="34" charset="0"/>
              </a:rPr>
              <a:t> </a:t>
            </a:r>
            <a:r>
              <a:rPr lang="en-US" sz="2800">
                <a:latin typeface="Calibri" pitchFamily="34" charset="0"/>
              </a:rPr>
              <a:t>[Barnes et al, SIGRAPH 2009]</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8|4.8"/>
</p:tagLst>
</file>

<file path=ppt/tags/tag10.xml><?xml version="1.0" encoding="utf-8"?>
<p:tagLst xmlns:a="http://schemas.openxmlformats.org/drawingml/2006/main" xmlns:r="http://schemas.openxmlformats.org/officeDocument/2006/relationships" xmlns:p="http://schemas.openxmlformats.org/presentationml/2006/main">
  <p:tag name="TIMING" val="|2.6|13|1.6"/>
</p:tagLst>
</file>

<file path=ppt/tags/tag11.xml><?xml version="1.0" encoding="utf-8"?>
<p:tagLst xmlns:a="http://schemas.openxmlformats.org/drawingml/2006/main" xmlns:r="http://schemas.openxmlformats.org/officeDocument/2006/relationships" xmlns:p="http://schemas.openxmlformats.org/presentationml/2006/main">
  <p:tag name="TIMING" val="|6.5|1.7|1.7|13.6|1.3"/>
</p:tagLst>
</file>

<file path=ppt/tags/tag12.xml><?xml version="1.0" encoding="utf-8"?>
<p:tagLst xmlns:a="http://schemas.openxmlformats.org/drawingml/2006/main" xmlns:r="http://schemas.openxmlformats.org/officeDocument/2006/relationships" xmlns:p="http://schemas.openxmlformats.org/presentationml/2006/main">
  <p:tag name="TIMING" val="|3.7|0.9|4.6"/>
</p:tagLst>
</file>

<file path=ppt/tags/tag13.xml><?xml version="1.0" encoding="utf-8"?>
<p:tagLst xmlns:a="http://schemas.openxmlformats.org/drawingml/2006/main" xmlns:r="http://schemas.openxmlformats.org/officeDocument/2006/relationships" xmlns:p="http://schemas.openxmlformats.org/presentationml/2006/main">
  <p:tag name="TIMING" val="|24.4"/>
</p:tagLst>
</file>

<file path=ppt/tags/tag14.xml><?xml version="1.0" encoding="utf-8"?>
<p:tagLst xmlns:a="http://schemas.openxmlformats.org/drawingml/2006/main" xmlns:r="http://schemas.openxmlformats.org/officeDocument/2006/relationships" xmlns:p="http://schemas.openxmlformats.org/presentationml/2006/main">
  <p:tag name="TIMING" val="|4.3|10.9"/>
</p:tagLst>
</file>

<file path=ppt/tags/tag15.xml><?xml version="1.0" encoding="utf-8"?>
<p:tagLst xmlns:a="http://schemas.openxmlformats.org/drawingml/2006/main" xmlns:r="http://schemas.openxmlformats.org/officeDocument/2006/relationships" xmlns:p="http://schemas.openxmlformats.org/presentationml/2006/main">
  <p:tag name="TIMING" val="|4.3|10.9"/>
</p:tagLst>
</file>

<file path=ppt/tags/tag16.xml><?xml version="1.0" encoding="utf-8"?>
<p:tagLst xmlns:a="http://schemas.openxmlformats.org/drawingml/2006/main" xmlns:r="http://schemas.openxmlformats.org/officeDocument/2006/relationships" xmlns:p="http://schemas.openxmlformats.org/presentationml/2006/main">
  <p:tag name="TIMING" val="|4.3|10.9"/>
</p:tagLst>
</file>

<file path=ppt/tags/tag17.xml><?xml version="1.0" encoding="utf-8"?>
<p:tagLst xmlns:a="http://schemas.openxmlformats.org/drawingml/2006/main" xmlns:r="http://schemas.openxmlformats.org/officeDocument/2006/relationships" xmlns:p="http://schemas.openxmlformats.org/presentationml/2006/main">
  <p:tag name="TIMING" val="|4.3|10.9"/>
</p:tagLst>
</file>

<file path=ppt/tags/tag18.xml><?xml version="1.0" encoding="utf-8"?>
<p:tagLst xmlns:a="http://schemas.openxmlformats.org/drawingml/2006/main" xmlns:r="http://schemas.openxmlformats.org/officeDocument/2006/relationships" xmlns:p="http://schemas.openxmlformats.org/presentationml/2006/main">
  <p:tag name="TIMING" val="|4.3|10.9"/>
</p:tagLst>
</file>

<file path=ppt/tags/tag19.xml><?xml version="1.0" encoding="utf-8"?>
<p:tagLst xmlns:a="http://schemas.openxmlformats.org/drawingml/2006/main" xmlns:r="http://schemas.openxmlformats.org/officeDocument/2006/relationships" xmlns:p="http://schemas.openxmlformats.org/presentationml/2006/main">
  <p:tag name="TIMING" val="|4.3|10.9"/>
</p:tagLst>
</file>

<file path=ppt/tags/tag2.xml><?xml version="1.0" encoding="utf-8"?>
<p:tagLst xmlns:a="http://schemas.openxmlformats.org/drawingml/2006/main" xmlns:r="http://schemas.openxmlformats.org/officeDocument/2006/relationships" xmlns:p="http://schemas.openxmlformats.org/presentationml/2006/main">
  <p:tag name="TIMING" val="|2.4|14.8|12.8"/>
</p:tagLst>
</file>

<file path=ppt/tags/tag20.xml><?xml version="1.0" encoding="utf-8"?>
<p:tagLst xmlns:a="http://schemas.openxmlformats.org/drawingml/2006/main" xmlns:r="http://schemas.openxmlformats.org/officeDocument/2006/relationships" xmlns:p="http://schemas.openxmlformats.org/presentationml/2006/main">
  <p:tag name="TIMING" val="|4.3|10.9"/>
</p:tagLst>
</file>

<file path=ppt/tags/tag21.xml><?xml version="1.0" encoding="utf-8"?>
<p:tagLst xmlns:a="http://schemas.openxmlformats.org/drawingml/2006/main" xmlns:r="http://schemas.openxmlformats.org/officeDocument/2006/relationships" xmlns:p="http://schemas.openxmlformats.org/presentationml/2006/main">
  <p:tag name="TIMING" val="|4.3"/>
</p:tagLst>
</file>

<file path=ppt/tags/tag22.xml><?xml version="1.0" encoding="utf-8"?>
<p:tagLst xmlns:a="http://schemas.openxmlformats.org/drawingml/2006/main" xmlns:r="http://schemas.openxmlformats.org/officeDocument/2006/relationships" xmlns:p="http://schemas.openxmlformats.org/presentationml/2006/main">
  <p:tag name="TIMING" val="|55.7|16"/>
</p:tagLst>
</file>

<file path=ppt/tags/tag23.xml><?xml version="1.0" encoding="utf-8"?>
<p:tagLst xmlns:a="http://schemas.openxmlformats.org/drawingml/2006/main" xmlns:r="http://schemas.openxmlformats.org/officeDocument/2006/relationships" xmlns:p="http://schemas.openxmlformats.org/presentationml/2006/main">
  <p:tag name="TIMING" val="|16.4|4.1|16.3|8.9"/>
</p:tagLst>
</file>

<file path=ppt/tags/tag24.xml><?xml version="1.0" encoding="utf-8"?>
<p:tagLst xmlns:a="http://schemas.openxmlformats.org/drawingml/2006/main" xmlns:r="http://schemas.openxmlformats.org/officeDocument/2006/relationships" xmlns:p="http://schemas.openxmlformats.org/presentationml/2006/main">
  <p:tag name="TIMING" val="|19.4"/>
</p:tagLst>
</file>

<file path=ppt/tags/tag25.xml><?xml version="1.0" encoding="utf-8"?>
<p:tagLst xmlns:a="http://schemas.openxmlformats.org/drawingml/2006/main" xmlns:r="http://schemas.openxmlformats.org/officeDocument/2006/relationships" xmlns:p="http://schemas.openxmlformats.org/presentationml/2006/main">
  <p:tag name="TIMING" val="|5|1.7|12|26.6"/>
</p:tagLst>
</file>

<file path=ppt/tags/tag26.xml><?xml version="1.0" encoding="utf-8"?>
<p:tagLst xmlns:a="http://schemas.openxmlformats.org/drawingml/2006/main" xmlns:r="http://schemas.openxmlformats.org/officeDocument/2006/relationships" xmlns:p="http://schemas.openxmlformats.org/presentationml/2006/main">
  <p:tag name="TIMING" val="|6.6|4.2|15.2|3.6"/>
</p:tagLst>
</file>

<file path=ppt/tags/tag27.xml><?xml version="1.0" encoding="utf-8"?>
<p:tagLst xmlns:a="http://schemas.openxmlformats.org/drawingml/2006/main" xmlns:r="http://schemas.openxmlformats.org/officeDocument/2006/relationships" xmlns:p="http://schemas.openxmlformats.org/presentationml/2006/main">
  <p:tag name="TIMING" val="|2.8|10.2|9.5|28.9|1|4.8|1.2|6.4"/>
</p:tagLst>
</file>

<file path=ppt/tags/tag28.xml><?xml version="1.0" encoding="utf-8"?>
<p:tagLst xmlns:a="http://schemas.openxmlformats.org/drawingml/2006/main" xmlns:r="http://schemas.openxmlformats.org/officeDocument/2006/relationships" xmlns:p="http://schemas.openxmlformats.org/presentationml/2006/main">
  <p:tag name="TIMING" val="|2"/>
</p:tagLst>
</file>

<file path=ppt/tags/tag29.xml><?xml version="1.0" encoding="utf-8"?>
<p:tagLst xmlns:a="http://schemas.openxmlformats.org/drawingml/2006/main" xmlns:r="http://schemas.openxmlformats.org/officeDocument/2006/relationships" xmlns:p="http://schemas.openxmlformats.org/presentationml/2006/main">
  <p:tag name="TIMING" val="|9"/>
</p:tagLst>
</file>

<file path=ppt/tags/tag3.xml><?xml version="1.0" encoding="utf-8"?>
<p:tagLst xmlns:a="http://schemas.openxmlformats.org/drawingml/2006/main" xmlns:r="http://schemas.openxmlformats.org/officeDocument/2006/relationships" xmlns:p="http://schemas.openxmlformats.org/presentationml/2006/main">
  <p:tag name="TIMING" val="|4.4"/>
</p:tagLst>
</file>

<file path=ppt/tags/tag4.xml><?xml version="1.0" encoding="utf-8"?>
<p:tagLst xmlns:a="http://schemas.openxmlformats.org/drawingml/2006/main" xmlns:r="http://schemas.openxmlformats.org/officeDocument/2006/relationships" xmlns:p="http://schemas.openxmlformats.org/presentationml/2006/main">
  <p:tag name="TIMING" val="|10.1|4.1|3.5|7"/>
</p:tagLst>
</file>

<file path=ppt/tags/tag5.xml><?xml version="1.0" encoding="utf-8"?>
<p:tagLst xmlns:a="http://schemas.openxmlformats.org/drawingml/2006/main" xmlns:r="http://schemas.openxmlformats.org/officeDocument/2006/relationships" xmlns:p="http://schemas.openxmlformats.org/presentationml/2006/main">
  <p:tag name="TIMING" val="|8.6|6.6"/>
</p:tagLst>
</file>

<file path=ppt/tags/tag6.xml><?xml version="1.0" encoding="utf-8"?>
<p:tagLst xmlns:a="http://schemas.openxmlformats.org/drawingml/2006/main" xmlns:r="http://schemas.openxmlformats.org/officeDocument/2006/relationships" xmlns:p="http://schemas.openxmlformats.org/presentationml/2006/main">
  <p:tag name="TIMING" val="|3.7|12.8|1.9"/>
</p:tagLst>
</file>

<file path=ppt/tags/tag7.xml><?xml version="1.0" encoding="utf-8"?>
<p:tagLst xmlns:a="http://schemas.openxmlformats.org/drawingml/2006/main" xmlns:r="http://schemas.openxmlformats.org/officeDocument/2006/relationships" xmlns:p="http://schemas.openxmlformats.org/presentationml/2006/main">
  <p:tag name="TIMING" val="|10|7.4|3.8|2.6|9.3|2.4|1.1|8.7|1.6|21.4"/>
</p:tagLst>
</file>

<file path=ppt/tags/tag8.xml><?xml version="1.0" encoding="utf-8"?>
<p:tagLst xmlns:a="http://schemas.openxmlformats.org/drawingml/2006/main" xmlns:r="http://schemas.openxmlformats.org/officeDocument/2006/relationships" xmlns:p="http://schemas.openxmlformats.org/presentationml/2006/main">
  <p:tag name="TIMING" val="|2.7|2|1.6"/>
</p:tagLst>
</file>

<file path=ppt/tags/tag9.xml><?xml version="1.0" encoding="utf-8"?>
<p:tagLst xmlns:a="http://schemas.openxmlformats.org/drawingml/2006/main" xmlns:r="http://schemas.openxmlformats.org/officeDocument/2006/relationships" xmlns:p="http://schemas.openxmlformats.org/presentationml/2006/main">
  <p:tag name="TIMING" val="|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27576</TotalTime>
  <Words>5618</Words>
  <Application>Microsoft Office PowerPoint</Application>
  <PresentationFormat>On-screen Show (4:3)</PresentationFormat>
  <Paragraphs>810</Paragraphs>
  <Slides>46</Slides>
  <Notes>45</Notes>
  <HiddenSlides>0</HiddenSlides>
  <MMClips>0</MMClips>
  <ScaleCrop>false</ScaleCrop>
  <HeadingPairs>
    <vt:vector size="8" baseType="variant">
      <vt:variant>
        <vt:lpstr>Fonts Used</vt:lpstr>
      </vt:variant>
      <vt:variant>
        <vt:i4>4</vt:i4>
      </vt:variant>
      <vt:variant>
        <vt:lpstr>Design Template</vt:lpstr>
      </vt:variant>
      <vt:variant>
        <vt:i4>1</vt:i4>
      </vt:variant>
      <vt:variant>
        <vt:lpstr>Embedded OLE Servers</vt:lpstr>
      </vt:variant>
      <vt:variant>
        <vt:i4>2</vt:i4>
      </vt:variant>
      <vt:variant>
        <vt:lpstr>Slide Titles</vt:lpstr>
      </vt:variant>
      <vt:variant>
        <vt:i4>46</vt:i4>
      </vt:variant>
    </vt:vector>
  </HeadingPairs>
  <TitlesOfParts>
    <vt:vector size="53" baseType="lpstr">
      <vt:lpstr>Arial</vt:lpstr>
      <vt:lpstr>Calibri</vt:lpstr>
      <vt:lpstr>Times New Roman</vt:lpstr>
      <vt:lpstr>Wingdings</vt:lpstr>
      <vt:lpstr>Office Theme</vt:lpstr>
      <vt:lpstr>Equation</vt:lpstr>
      <vt:lpstr>משוואה</vt:lpstr>
      <vt:lpstr>Coherency Sensitive Hashing</vt:lpstr>
      <vt:lpstr>Nearest Neighbor Fields (NNF)</vt:lpstr>
      <vt:lpstr>Why NNF?  </vt:lpstr>
      <vt:lpstr>Why NNF?</vt:lpstr>
      <vt:lpstr>Appearance Space</vt:lpstr>
      <vt:lpstr>Image Space</vt:lpstr>
      <vt:lpstr>Slide 7</vt:lpstr>
      <vt:lpstr>Slide 8</vt:lpstr>
      <vt:lpstr>Slide 9</vt:lpstr>
      <vt:lpstr>Slide 10</vt:lpstr>
      <vt:lpstr>Coherency Sensitive Hashing (CSH)</vt:lpstr>
      <vt:lpstr>CSH - The LSH Framework</vt:lpstr>
      <vt:lpstr>CSH indexing</vt:lpstr>
      <vt:lpstr>CSH indexing</vt:lpstr>
      <vt:lpstr>CSH indexing - candidates</vt:lpstr>
      <vt:lpstr>CSH indexing – candidate types</vt:lpstr>
      <vt:lpstr>CSH indexing – candidate types</vt:lpstr>
      <vt:lpstr>CSH indexing – candidate types</vt:lpstr>
      <vt:lpstr>CSH indexing – candidate types</vt:lpstr>
      <vt:lpstr>CSH Algorithm – recap</vt:lpstr>
      <vt:lpstr>CSH Algorithm – recap</vt:lpstr>
      <vt:lpstr>CSH Algorithm – Hashing</vt:lpstr>
      <vt:lpstr>CSH Algorithm – Hashing</vt:lpstr>
      <vt:lpstr>CSH Algorithm – Hashing</vt:lpstr>
      <vt:lpstr>CSH Algorithm – recap</vt:lpstr>
      <vt:lpstr>CSH Algorithm – comparing candidates</vt:lpstr>
      <vt:lpstr>Experiments - setup</vt:lpstr>
      <vt:lpstr>Experiments - accuracy/efficiency</vt:lpstr>
      <vt:lpstr>Experiments – Image Reconstruction</vt:lpstr>
      <vt:lpstr>Experiments – Image Reconstruction</vt:lpstr>
      <vt:lpstr>Experiments – Image Reconstruction</vt:lpstr>
      <vt:lpstr>Experiments – Image Reconstruction</vt:lpstr>
      <vt:lpstr>Experiments – Image Reconstruction</vt:lpstr>
      <vt:lpstr>Experiments – Image Reconstruction</vt:lpstr>
      <vt:lpstr>Dependence on patch energy</vt:lpstr>
      <vt:lpstr>Experiments – Image Reconstruction</vt:lpstr>
      <vt:lpstr>Experiments – Image Reconstruction</vt:lpstr>
      <vt:lpstr>Experiments – Image Reconstruction</vt:lpstr>
      <vt:lpstr>Experiments – Image Reconstruction</vt:lpstr>
      <vt:lpstr>Experiments – Image Reconstruction</vt:lpstr>
      <vt:lpstr>Experiments – Image Reconstruction</vt:lpstr>
      <vt:lpstr>Experiments – Mapping Incoherency</vt:lpstr>
      <vt:lpstr>Experiments – Mapping (In)coherency</vt:lpstr>
      <vt:lpstr>Reconstruction-Error vs. Incoherency </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Coherency Sensitive Hashing</dc:title>
  <dc:creator>Simon</dc:creator>
  <cp:lastModifiedBy>simon korman</cp:lastModifiedBy>
  <cp:revision>794</cp:revision>
  <dcterms:created xsi:type="dcterms:W3CDTF">2011-10-16T09:38:28Z</dcterms:created>
  <dcterms:modified xsi:type="dcterms:W3CDTF">2011-11-20T15:01:38Z</dcterms:modified>
</cp:coreProperties>
</file>